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notesMasterIdLst>
    <p:notesMasterId r:id="rId31"/>
  </p:notesMasterIdLst>
  <p:sldIdLst>
    <p:sldId id="256" r:id="rId2"/>
    <p:sldId id="257" r:id="rId3"/>
    <p:sldId id="285" r:id="rId4"/>
    <p:sldId id="259" r:id="rId5"/>
    <p:sldId id="286" r:id="rId6"/>
    <p:sldId id="258" r:id="rId7"/>
    <p:sldId id="287" r:id="rId8"/>
    <p:sldId id="288" r:id="rId9"/>
    <p:sldId id="261" r:id="rId10"/>
    <p:sldId id="262" r:id="rId11"/>
    <p:sldId id="279" r:id="rId12"/>
    <p:sldId id="280" r:id="rId13"/>
    <p:sldId id="263" r:id="rId14"/>
    <p:sldId id="264" r:id="rId15"/>
    <p:sldId id="265" r:id="rId16"/>
    <p:sldId id="266" r:id="rId17"/>
    <p:sldId id="270" r:id="rId18"/>
    <p:sldId id="267" r:id="rId19"/>
    <p:sldId id="268" r:id="rId20"/>
    <p:sldId id="269" r:id="rId21"/>
    <p:sldId id="271" r:id="rId22"/>
    <p:sldId id="272" r:id="rId23"/>
    <p:sldId id="273" r:id="rId24"/>
    <p:sldId id="274" r:id="rId25"/>
    <p:sldId id="275" r:id="rId26"/>
    <p:sldId id="276" r:id="rId27"/>
    <p:sldId id="277" r:id="rId28"/>
    <p:sldId id="282" r:id="rId29"/>
    <p:sldId id="27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3"/>
  </p:normalViewPr>
  <p:slideViewPr>
    <p:cSldViewPr snapToGrid="0" snapToObjects="1">
      <p:cViewPr varScale="1">
        <p:scale>
          <a:sx n="102" d="100"/>
          <a:sy n="102" d="100"/>
        </p:scale>
        <p:origin x="9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778056-35FA-9C4B-9772-34C41544AAE4}" type="doc">
      <dgm:prSet loTypeId="urn:microsoft.com/office/officeart/2005/8/layout/pyramid1" loCatId="" qsTypeId="urn:microsoft.com/office/officeart/2005/8/quickstyle/simple1" qsCatId="simple" csTypeId="urn:microsoft.com/office/officeart/2005/8/colors/accent1_2" csCatId="accent1" phldr="1"/>
      <dgm:spPr/>
    </dgm:pt>
    <dgm:pt modelId="{676A582A-ED1D-C84A-99E5-ACC1AA2AC51C}">
      <dgm:prSet phldrT="[Text]" custT="1"/>
      <dgm:spPr/>
      <dgm:t>
        <a:bodyPr/>
        <a:lstStyle/>
        <a:p>
          <a:r>
            <a:rPr lang="en-GB" sz="2800" dirty="0"/>
            <a:t>Supreme </a:t>
          </a:r>
        </a:p>
        <a:p>
          <a:r>
            <a:rPr lang="en-GB" sz="2800" dirty="0"/>
            <a:t>court</a:t>
          </a:r>
        </a:p>
      </dgm:t>
    </dgm:pt>
    <dgm:pt modelId="{3E8DBC8F-3185-004A-836A-289475F958F0}" type="parTrans" cxnId="{90454289-EA1B-AE40-B8FB-D6795F27E3DD}">
      <dgm:prSet/>
      <dgm:spPr/>
      <dgm:t>
        <a:bodyPr/>
        <a:lstStyle/>
        <a:p>
          <a:endParaRPr lang="en-GB"/>
        </a:p>
      </dgm:t>
    </dgm:pt>
    <dgm:pt modelId="{11EDB27D-3C0D-554B-BD60-43DFC5E5F21F}" type="sibTrans" cxnId="{90454289-EA1B-AE40-B8FB-D6795F27E3DD}">
      <dgm:prSet/>
      <dgm:spPr/>
      <dgm:t>
        <a:bodyPr/>
        <a:lstStyle/>
        <a:p>
          <a:endParaRPr lang="en-GB"/>
        </a:p>
      </dgm:t>
    </dgm:pt>
    <dgm:pt modelId="{BFF7FA4D-D918-1C46-8543-9294AC3646F6}">
      <dgm:prSet phldrT="[Text]" custT="1"/>
      <dgm:spPr/>
      <dgm:t>
        <a:bodyPr/>
        <a:lstStyle/>
        <a:p>
          <a:r>
            <a:rPr lang="en-GB" sz="2800" dirty="0"/>
            <a:t>High Courts</a:t>
          </a:r>
        </a:p>
      </dgm:t>
    </dgm:pt>
    <dgm:pt modelId="{4224EB4C-9409-8549-8E9C-562C0A0685D7}" type="parTrans" cxnId="{64AA4B62-F4F6-8F45-91A8-8E96BA1267D1}">
      <dgm:prSet/>
      <dgm:spPr/>
      <dgm:t>
        <a:bodyPr/>
        <a:lstStyle/>
        <a:p>
          <a:endParaRPr lang="en-GB"/>
        </a:p>
      </dgm:t>
    </dgm:pt>
    <dgm:pt modelId="{937D6BF6-0227-F647-8BE3-13685C1437E7}" type="sibTrans" cxnId="{64AA4B62-F4F6-8F45-91A8-8E96BA1267D1}">
      <dgm:prSet/>
      <dgm:spPr/>
      <dgm:t>
        <a:bodyPr/>
        <a:lstStyle/>
        <a:p>
          <a:endParaRPr lang="en-GB"/>
        </a:p>
      </dgm:t>
    </dgm:pt>
    <dgm:pt modelId="{55BAB89F-DE3D-1B42-B048-79FE9EE342E8}">
      <dgm:prSet phldrT="[Text]" custT="1"/>
      <dgm:spPr/>
      <dgm:t>
        <a:bodyPr/>
        <a:lstStyle/>
        <a:p>
          <a:r>
            <a:rPr lang="en-GB" sz="2800" dirty="0"/>
            <a:t>District and Sessions Court</a:t>
          </a:r>
        </a:p>
      </dgm:t>
    </dgm:pt>
    <dgm:pt modelId="{605BABC2-010B-2140-AC2C-90FD67BEA5CE}" type="parTrans" cxnId="{474F0E63-E0BC-AC42-A280-7D9AFAD8B179}">
      <dgm:prSet/>
      <dgm:spPr/>
      <dgm:t>
        <a:bodyPr/>
        <a:lstStyle/>
        <a:p>
          <a:endParaRPr lang="en-GB"/>
        </a:p>
      </dgm:t>
    </dgm:pt>
    <dgm:pt modelId="{1D52280A-1D72-F843-818D-3C4BD438901B}" type="sibTrans" cxnId="{474F0E63-E0BC-AC42-A280-7D9AFAD8B179}">
      <dgm:prSet/>
      <dgm:spPr/>
      <dgm:t>
        <a:bodyPr/>
        <a:lstStyle/>
        <a:p>
          <a:endParaRPr lang="en-GB"/>
        </a:p>
      </dgm:t>
    </dgm:pt>
    <dgm:pt modelId="{73BAFA47-DC94-FD46-83E4-234A3B4D1089}" type="pres">
      <dgm:prSet presAssocID="{22778056-35FA-9C4B-9772-34C41544AAE4}" presName="Name0" presStyleCnt="0">
        <dgm:presLayoutVars>
          <dgm:dir/>
          <dgm:animLvl val="lvl"/>
          <dgm:resizeHandles val="exact"/>
        </dgm:presLayoutVars>
      </dgm:prSet>
      <dgm:spPr/>
    </dgm:pt>
    <dgm:pt modelId="{9F01F2C4-2573-364B-95C9-08DAC614CD8E}" type="pres">
      <dgm:prSet presAssocID="{676A582A-ED1D-C84A-99E5-ACC1AA2AC51C}" presName="Name8" presStyleCnt="0"/>
      <dgm:spPr/>
    </dgm:pt>
    <dgm:pt modelId="{D6B5A947-4D86-0742-8CB7-07B302031C64}" type="pres">
      <dgm:prSet presAssocID="{676A582A-ED1D-C84A-99E5-ACC1AA2AC51C}" presName="level" presStyleLbl="node1" presStyleIdx="0" presStyleCnt="3">
        <dgm:presLayoutVars>
          <dgm:chMax val="1"/>
          <dgm:bulletEnabled val="1"/>
        </dgm:presLayoutVars>
      </dgm:prSet>
      <dgm:spPr/>
    </dgm:pt>
    <dgm:pt modelId="{67D9D042-2E05-3E43-9102-096A2AC97049}" type="pres">
      <dgm:prSet presAssocID="{676A582A-ED1D-C84A-99E5-ACC1AA2AC51C}" presName="levelTx" presStyleLbl="revTx" presStyleIdx="0" presStyleCnt="0">
        <dgm:presLayoutVars>
          <dgm:chMax val="1"/>
          <dgm:bulletEnabled val="1"/>
        </dgm:presLayoutVars>
      </dgm:prSet>
      <dgm:spPr/>
    </dgm:pt>
    <dgm:pt modelId="{6A2A5AA3-6536-6841-85B4-E9A285282C92}" type="pres">
      <dgm:prSet presAssocID="{BFF7FA4D-D918-1C46-8543-9294AC3646F6}" presName="Name8" presStyleCnt="0"/>
      <dgm:spPr/>
    </dgm:pt>
    <dgm:pt modelId="{C51FE647-D027-AB43-B906-BCBF18E39AF1}" type="pres">
      <dgm:prSet presAssocID="{BFF7FA4D-D918-1C46-8543-9294AC3646F6}" presName="level" presStyleLbl="node1" presStyleIdx="1" presStyleCnt="3">
        <dgm:presLayoutVars>
          <dgm:chMax val="1"/>
          <dgm:bulletEnabled val="1"/>
        </dgm:presLayoutVars>
      </dgm:prSet>
      <dgm:spPr/>
    </dgm:pt>
    <dgm:pt modelId="{5135B40B-C451-054E-92CC-E056FD233138}" type="pres">
      <dgm:prSet presAssocID="{BFF7FA4D-D918-1C46-8543-9294AC3646F6}" presName="levelTx" presStyleLbl="revTx" presStyleIdx="0" presStyleCnt="0">
        <dgm:presLayoutVars>
          <dgm:chMax val="1"/>
          <dgm:bulletEnabled val="1"/>
        </dgm:presLayoutVars>
      </dgm:prSet>
      <dgm:spPr/>
    </dgm:pt>
    <dgm:pt modelId="{217C6A00-236C-3944-A74E-FA1A9952550B}" type="pres">
      <dgm:prSet presAssocID="{55BAB89F-DE3D-1B42-B048-79FE9EE342E8}" presName="Name8" presStyleCnt="0"/>
      <dgm:spPr/>
    </dgm:pt>
    <dgm:pt modelId="{215F376D-A030-C34D-94DB-0AB0A746ECC1}" type="pres">
      <dgm:prSet presAssocID="{55BAB89F-DE3D-1B42-B048-79FE9EE342E8}" presName="level" presStyleLbl="node1" presStyleIdx="2" presStyleCnt="3" custLinFactNeighborX="3392" custLinFactNeighborY="1064">
        <dgm:presLayoutVars>
          <dgm:chMax val="1"/>
          <dgm:bulletEnabled val="1"/>
        </dgm:presLayoutVars>
      </dgm:prSet>
      <dgm:spPr/>
    </dgm:pt>
    <dgm:pt modelId="{A83E8FE0-88B9-B849-AC00-E30A27126846}" type="pres">
      <dgm:prSet presAssocID="{55BAB89F-DE3D-1B42-B048-79FE9EE342E8}" presName="levelTx" presStyleLbl="revTx" presStyleIdx="0" presStyleCnt="0">
        <dgm:presLayoutVars>
          <dgm:chMax val="1"/>
          <dgm:bulletEnabled val="1"/>
        </dgm:presLayoutVars>
      </dgm:prSet>
      <dgm:spPr/>
    </dgm:pt>
  </dgm:ptLst>
  <dgm:cxnLst>
    <dgm:cxn modelId="{895ACE48-B6A2-FC4A-AFA9-B5EE04B882DB}" type="presOf" srcId="{BFF7FA4D-D918-1C46-8543-9294AC3646F6}" destId="{5135B40B-C451-054E-92CC-E056FD233138}" srcOrd="1" destOrd="0" presId="urn:microsoft.com/office/officeart/2005/8/layout/pyramid1"/>
    <dgm:cxn modelId="{37DF995C-E865-C24F-9A76-AC29803DA77C}" type="presOf" srcId="{BFF7FA4D-D918-1C46-8543-9294AC3646F6}" destId="{C51FE647-D027-AB43-B906-BCBF18E39AF1}" srcOrd="0" destOrd="0" presId="urn:microsoft.com/office/officeart/2005/8/layout/pyramid1"/>
    <dgm:cxn modelId="{9A450360-EE3B-324E-AD8A-4931AB09AED2}" type="presOf" srcId="{22778056-35FA-9C4B-9772-34C41544AAE4}" destId="{73BAFA47-DC94-FD46-83E4-234A3B4D1089}" srcOrd="0" destOrd="0" presId="urn:microsoft.com/office/officeart/2005/8/layout/pyramid1"/>
    <dgm:cxn modelId="{64AA4B62-F4F6-8F45-91A8-8E96BA1267D1}" srcId="{22778056-35FA-9C4B-9772-34C41544AAE4}" destId="{BFF7FA4D-D918-1C46-8543-9294AC3646F6}" srcOrd="1" destOrd="0" parTransId="{4224EB4C-9409-8549-8E9C-562C0A0685D7}" sibTransId="{937D6BF6-0227-F647-8BE3-13685C1437E7}"/>
    <dgm:cxn modelId="{474F0E63-E0BC-AC42-A280-7D9AFAD8B179}" srcId="{22778056-35FA-9C4B-9772-34C41544AAE4}" destId="{55BAB89F-DE3D-1B42-B048-79FE9EE342E8}" srcOrd="2" destOrd="0" parTransId="{605BABC2-010B-2140-AC2C-90FD67BEA5CE}" sibTransId="{1D52280A-1D72-F843-818D-3C4BD438901B}"/>
    <dgm:cxn modelId="{7558D86F-5CF6-DE43-B963-52FEF27F10CB}" type="presOf" srcId="{676A582A-ED1D-C84A-99E5-ACC1AA2AC51C}" destId="{67D9D042-2E05-3E43-9102-096A2AC97049}" srcOrd="1" destOrd="0" presId="urn:microsoft.com/office/officeart/2005/8/layout/pyramid1"/>
    <dgm:cxn modelId="{90454289-EA1B-AE40-B8FB-D6795F27E3DD}" srcId="{22778056-35FA-9C4B-9772-34C41544AAE4}" destId="{676A582A-ED1D-C84A-99E5-ACC1AA2AC51C}" srcOrd="0" destOrd="0" parTransId="{3E8DBC8F-3185-004A-836A-289475F958F0}" sibTransId="{11EDB27D-3C0D-554B-BD60-43DFC5E5F21F}"/>
    <dgm:cxn modelId="{D2790398-2FA0-994F-9477-59C5004427B7}" type="presOf" srcId="{676A582A-ED1D-C84A-99E5-ACC1AA2AC51C}" destId="{D6B5A947-4D86-0742-8CB7-07B302031C64}" srcOrd="0" destOrd="0" presId="urn:microsoft.com/office/officeart/2005/8/layout/pyramid1"/>
    <dgm:cxn modelId="{38EF9DAA-7796-A946-A5C8-0AB13CC66302}" type="presOf" srcId="{55BAB89F-DE3D-1B42-B048-79FE9EE342E8}" destId="{215F376D-A030-C34D-94DB-0AB0A746ECC1}" srcOrd="0" destOrd="0" presId="urn:microsoft.com/office/officeart/2005/8/layout/pyramid1"/>
    <dgm:cxn modelId="{AC5CF9B9-B3FC-4145-930B-DCA287402E15}" type="presOf" srcId="{55BAB89F-DE3D-1B42-B048-79FE9EE342E8}" destId="{A83E8FE0-88B9-B849-AC00-E30A27126846}" srcOrd="1" destOrd="0" presId="urn:microsoft.com/office/officeart/2005/8/layout/pyramid1"/>
    <dgm:cxn modelId="{18FFB53E-CA67-AE44-8334-217487266813}" type="presParOf" srcId="{73BAFA47-DC94-FD46-83E4-234A3B4D1089}" destId="{9F01F2C4-2573-364B-95C9-08DAC614CD8E}" srcOrd="0" destOrd="0" presId="urn:microsoft.com/office/officeart/2005/8/layout/pyramid1"/>
    <dgm:cxn modelId="{C32C5256-1DA6-B54F-B219-9A6A15F24C07}" type="presParOf" srcId="{9F01F2C4-2573-364B-95C9-08DAC614CD8E}" destId="{D6B5A947-4D86-0742-8CB7-07B302031C64}" srcOrd="0" destOrd="0" presId="urn:microsoft.com/office/officeart/2005/8/layout/pyramid1"/>
    <dgm:cxn modelId="{23503A80-845A-3B41-A1B5-9015B4E733FD}" type="presParOf" srcId="{9F01F2C4-2573-364B-95C9-08DAC614CD8E}" destId="{67D9D042-2E05-3E43-9102-096A2AC97049}" srcOrd="1" destOrd="0" presId="urn:microsoft.com/office/officeart/2005/8/layout/pyramid1"/>
    <dgm:cxn modelId="{F1287464-8153-3242-8835-55D24C18B694}" type="presParOf" srcId="{73BAFA47-DC94-FD46-83E4-234A3B4D1089}" destId="{6A2A5AA3-6536-6841-85B4-E9A285282C92}" srcOrd="1" destOrd="0" presId="urn:microsoft.com/office/officeart/2005/8/layout/pyramid1"/>
    <dgm:cxn modelId="{99E08559-6ADC-C149-B77C-E788C4F1067D}" type="presParOf" srcId="{6A2A5AA3-6536-6841-85B4-E9A285282C92}" destId="{C51FE647-D027-AB43-B906-BCBF18E39AF1}" srcOrd="0" destOrd="0" presId="urn:microsoft.com/office/officeart/2005/8/layout/pyramid1"/>
    <dgm:cxn modelId="{0C3771D4-411A-4C4E-873C-90E0E999B5C8}" type="presParOf" srcId="{6A2A5AA3-6536-6841-85B4-E9A285282C92}" destId="{5135B40B-C451-054E-92CC-E056FD233138}" srcOrd="1" destOrd="0" presId="urn:microsoft.com/office/officeart/2005/8/layout/pyramid1"/>
    <dgm:cxn modelId="{13C62ACA-12D3-6541-9847-AC7B1BFB0BE2}" type="presParOf" srcId="{73BAFA47-DC94-FD46-83E4-234A3B4D1089}" destId="{217C6A00-236C-3944-A74E-FA1A9952550B}" srcOrd="2" destOrd="0" presId="urn:microsoft.com/office/officeart/2005/8/layout/pyramid1"/>
    <dgm:cxn modelId="{6D5B185E-DC6F-E341-8EDE-F0AD19399175}" type="presParOf" srcId="{217C6A00-236C-3944-A74E-FA1A9952550B}" destId="{215F376D-A030-C34D-94DB-0AB0A746ECC1}" srcOrd="0" destOrd="0" presId="urn:microsoft.com/office/officeart/2005/8/layout/pyramid1"/>
    <dgm:cxn modelId="{7E2D957C-BDBE-1944-A3C4-0266757F5A5D}" type="presParOf" srcId="{217C6A00-236C-3944-A74E-FA1A9952550B}" destId="{A83E8FE0-88B9-B849-AC00-E30A27126846}"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5A947-4D86-0742-8CB7-07B302031C64}">
      <dsp:nvSpPr>
        <dsp:cNvPr id="0" name=""/>
        <dsp:cNvSpPr/>
      </dsp:nvSpPr>
      <dsp:spPr>
        <a:xfrm>
          <a:off x="3200400" y="0"/>
          <a:ext cx="3200399" cy="1193800"/>
        </a:xfrm>
        <a:prstGeom prst="trapezoid">
          <a:avLst>
            <a:gd name="adj" fmla="val 134043"/>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Supreme </a:t>
          </a:r>
        </a:p>
        <a:p>
          <a:pPr marL="0" lvl="0" indent="0" algn="ctr" defTabSz="1244600">
            <a:lnSpc>
              <a:spcPct val="90000"/>
            </a:lnSpc>
            <a:spcBef>
              <a:spcPct val="0"/>
            </a:spcBef>
            <a:spcAft>
              <a:spcPct val="35000"/>
            </a:spcAft>
            <a:buNone/>
          </a:pPr>
          <a:r>
            <a:rPr lang="en-GB" sz="2800" kern="1200" dirty="0"/>
            <a:t>court</a:t>
          </a:r>
        </a:p>
      </dsp:txBody>
      <dsp:txXfrm>
        <a:off x="3200400" y="0"/>
        <a:ext cx="3200399" cy="1193800"/>
      </dsp:txXfrm>
    </dsp:sp>
    <dsp:sp modelId="{C51FE647-D027-AB43-B906-BCBF18E39AF1}">
      <dsp:nvSpPr>
        <dsp:cNvPr id="0" name=""/>
        <dsp:cNvSpPr/>
      </dsp:nvSpPr>
      <dsp:spPr>
        <a:xfrm>
          <a:off x="1600200" y="1193800"/>
          <a:ext cx="6400799" cy="1193800"/>
        </a:xfrm>
        <a:prstGeom prst="trapezoid">
          <a:avLst>
            <a:gd name="adj" fmla="val 134043"/>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High Courts</a:t>
          </a:r>
        </a:p>
      </dsp:txBody>
      <dsp:txXfrm>
        <a:off x="2720340" y="1193800"/>
        <a:ext cx="4160520" cy="1193800"/>
      </dsp:txXfrm>
    </dsp:sp>
    <dsp:sp modelId="{215F376D-A030-C34D-94DB-0AB0A746ECC1}">
      <dsp:nvSpPr>
        <dsp:cNvPr id="0" name=""/>
        <dsp:cNvSpPr/>
      </dsp:nvSpPr>
      <dsp:spPr>
        <a:xfrm>
          <a:off x="0" y="2387600"/>
          <a:ext cx="9601200" cy="1193800"/>
        </a:xfrm>
        <a:prstGeom prst="trapezoid">
          <a:avLst>
            <a:gd name="adj" fmla="val 134043"/>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dirty="0"/>
            <a:t>District and Sessions Court</a:t>
          </a:r>
        </a:p>
      </dsp:txBody>
      <dsp:txXfrm>
        <a:off x="1680209" y="2387600"/>
        <a:ext cx="6240780" cy="11938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062A62-6E20-8240-B3F2-CF4BBB641EA0}" type="datetimeFigureOut">
              <a:rPr lang="en-US" smtClean="0"/>
              <a:t>9/12/19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EA34EA-7EA5-764D-A928-1DAEB77D8AC7}" type="slidenum">
              <a:rPr lang="en-US" smtClean="0"/>
              <a:t>‹#›</a:t>
            </a:fld>
            <a:endParaRPr lang="en-US"/>
          </a:p>
        </p:txBody>
      </p:sp>
    </p:spTree>
    <p:extLst>
      <p:ext uri="{BB962C8B-B14F-4D97-AF65-F5344CB8AC3E}">
        <p14:creationId xmlns:p14="http://schemas.microsoft.com/office/powerpoint/2010/main" val="3123799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A34EA-7EA5-764D-A928-1DAEB77D8AC7}" type="slidenum">
              <a:rPr lang="en-US" smtClean="0"/>
              <a:t>6</a:t>
            </a:fld>
            <a:endParaRPr lang="en-US"/>
          </a:p>
        </p:txBody>
      </p:sp>
    </p:spTree>
    <p:extLst>
      <p:ext uri="{BB962C8B-B14F-4D97-AF65-F5344CB8AC3E}">
        <p14:creationId xmlns:p14="http://schemas.microsoft.com/office/powerpoint/2010/main" val="806574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EFA3052-C9AC-F74A-A148-8C8A7ED81940}" type="datetimeFigureOut">
              <a:rPr lang="en-US" smtClean="0"/>
              <a:t>9/12/19</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F3610927-DB80-4E4B-80CA-ECB5FCB52E8E}"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7463601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EFA3052-C9AC-F74A-A148-8C8A7ED81940}" type="datetimeFigureOut">
              <a:rPr lang="en-US" smtClean="0"/>
              <a:t>9/12/19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4140602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EFA3052-C9AC-F74A-A148-8C8A7ED81940}" type="datetimeFigureOut">
              <a:rPr lang="en-US" smtClean="0"/>
              <a:t>9/12/19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50220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EFA3052-C9AC-F74A-A148-8C8A7ED81940}" type="datetimeFigureOut">
              <a:rPr lang="en-US" smtClean="0"/>
              <a:t>9/12/19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2163993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EFA3052-C9AC-F74A-A148-8C8A7ED81940}" type="datetimeFigureOut">
              <a:rPr lang="en-US" smtClean="0"/>
              <a:t>9/12/19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F3610927-DB80-4E4B-80CA-ECB5FCB52E8E}"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23935695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EFA3052-C9AC-F74A-A148-8C8A7ED81940}" type="datetimeFigureOut">
              <a:rPr lang="en-US" smtClean="0"/>
              <a:t>9/12/19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1800254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EFA3052-C9AC-F74A-A148-8C8A7ED81940}" type="datetimeFigureOut">
              <a:rPr lang="en-US" smtClean="0"/>
              <a:t>9/12/19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3270862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EFA3052-C9AC-F74A-A148-8C8A7ED81940}" type="datetimeFigureOut">
              <a:rPr lang="en-US" smtClean="0"/>
              <a:t>9/12/19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1663531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A3052-C9AC-F74A-A148-8C8A7ED81940}" type="datetimeFigureOut">
              <a:rPr lang="en-US" smtClean="0"/>
              <a:t>9/12/19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10927-DB80-4E4B-80CA-ECB5FCB52E8E}" type="slidenum">
              <a:rPr lang="en-US" smtClean="0"/>
              <a:t>‹#›</a:t>
            </a:fld>
            <a:endParaRPr lang="en-US"/>
          </a:p>
        </p:txBody>
      </p:sp>
    </p:spTree>
    <p:extLst>
      <p:ext uri="{BB962C8B-B14F-4D97-AF65-F5344CB8AC3E}">
        <p14:creationId xmlns:p14="http://schemas.microsoft.com/office/powerpoint/2010/main" val="403648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EFA3052-C9AC-F74A-A148-8C8A7ED81940}" type="datetimeFigureOut">
              <a:rPr lang="en-US" smtClean="0"/>
              <a:t>9/12/19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3610927-DB80-4E4B-80CA-ECB5FCB52E8E}"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08809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EFA3052-C9AC-F74A-A148-8C8A7ED81940}" type="datetimeFigureOut">
              <a:rPr lang="en-US" smtClean="0"/>
              <a:t>9/12/19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3610927-DB80-4E4B-80CA-ECB5FCB52E8E}"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3090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EFA3052-C9AC-F74A-A148-8C8A7ED81940}" type="datetimeFigureOut">
              <a:rPr lang="en-US" smtClean="0"/>
              <a:t>9/12/19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F3610927-DB80-4E4B-80CA-ECB5FCB52E8E}"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8926242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50BE1-6DF3-5D4A-B9E9-8A40DE58608E}"/>
              </a:ext>
            </a:extLst>
          </p:cNvPr>
          <p:cNvSpPr>
            <a:spLocks noGrp="1"/>
          </p:cNvSpPr>
          <p:nvPr>
            <p:ph type="ctrTitle"/>
          </p:nvPr>
        </p:nvSpPr>
        <p:spPr/>
        <p:txBody>
          <a:bodyPr/>
          <a:lstStyle/>
          <a:p>
            <a:r>
              <a:rPr lang="en-US" dirty="0"/>
              <a:t>Introduction to Law</a:t>
            </a:r>
          </a:p>
        </p:txBody>
      </p:sp>
      <p:sp>
        <p:nvSpPr>
          <p:cNvPr id="3" name="Subtitle 2">
            <a:extLst>
              <a:ext uri="{FF2B5EF4-FFF2-40B4-BE49-F238E27FC236}">
                <a16:creationId xmlns:a16="http://schemas.microsoft.com/office/drawing/2014/main" id="{7CD9E56C-ADC9-974F-A537-836E8CECAA7C}"/>
              </a:ext>
            </a:extLst>
          </p:cNvPr>
          <p:cNvSpPr>
            <a:spLocks noGrp="1"/>
          </p:cNvSpPr>
          <p:nvPr>
            <p:ph type="subTitle" idx="1"/>
          </p:nvPr>
        </p:nvSpPr>
        <p:spPr/>
        <p:txBody>
          <a:bodyPr>
            <a:normAutofit/>
          </a:bodyPr>
          <a:lstStyle/>
          <a:p>
            <a:r>
              <a:rPr lang="en-US" dirty="0"/>
              <a:t>- </a:t>
            </a:r>
            <a:r>
              <a:rPr lang="en-US" dirty="0" err="1"/>
              <a:t>Rejitha</a:t>
            </a:r>
            <a:r>
              <a:rPr lang="en-US" dirty="0"/>
              <a:t> Nair</a:t>
            </a:r>
          </a:p>
          <a:p>
            <a:r>
              <a:rPr lang="en-US" dirty="0"/>
              <a:t>Ph.D. </a:t>
            </a:r>
            <a:r>
              <a:rPr lang="en-US"/>
              <a:t>Scholar NALSAR </a:t>
            </a:r>
            <a:r>
              <a:rPr lang="en-US" dirty="0"/>
              <a:t>University</a:t>
            </a:r>
          </a:p>
          <a:p>
            <a:endParaRPr lang="en-US" dirty="0"/>
          </a:p>
        </p:txBody>
      </p:sp>
    </p:spTree>
    <p:extLst>
      <p:ext uri="{BB962C8B-B14F-4D97-AF65-F5344CB8AC3E}">
        <p14:creationId xmlns:p14="http://schemas.microsoft.com/office/powerpoint/2010/main" val="1625886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639F3-2303-BF47-9345-C00EB3FBEF08}"/>
              </a:ext>
            </a:extLst>
          </p:cNvPr>
          <p:cNvSpPr>
            <a:spLocks noGrp="1"/>
          </p:cNvSpPr>
          <p:nvPr>
            <p:ph type="title"/>
          </p:nvPr>
        </p:nvSpPr>
        <p:spPr/>
        <p:txBody>
          <a:bodyPr/>
          <a:lstStyle/>
          <a:p>
            <a:r>
              <a:rPr lang="en-US" dirty="0"/>
              <a:t>Realist Definition</a:t>
            </a:r>
          </a:p>
        </p:txBody>
      </p:sp>
      <p:sp>
        <p:nvSpPr>
          <p:cNvPr id="3" name="Content Placeholder 2">
            <a:extLst>
              <a:ext uri="{FF2B5EF4-FFF2-40B4-BE49-F238E27FC236}">
                <a16:creationId xmlns:a16="http://schemas.microsoft.com/office/drawing/2014/main" id="{26C9845C-B728-8842-9422-9315835C3E17}"/>
              </a:ext>
            </a:extLst>
          </p:cNvPr>
          <p:cNvSpPr>
            <a:spLocks noGrp="1"/>
          </p:cNvSpPr>
          <p:nvPr>
            <p:ph idx="1"/>
          </p:nvPr>
        </p:nvSpPr>
        <p:spPr/>
        <p:txBody>
          <a:bodyPr>
            <a:normAutofit/>
          </a:bodyPr>
          <a:lstStyle/>
          <a:p>
            <a:pPr algn="just"/>
            <a:r>
              <a:rPr lang="en-IN" sz="2400" dirty="0"/>
              <a:t>Realists define law in terms of judicial processes.</a:t>
            </a:r>
          </a:p>
          <a:p>
            <a:pPr algn="just"/>
            <a:endParaRPr lang="en-IN" sz="2400" b="1" dirty="0"/>
          </a:p>
          <a:p>
            <a:pPr algn="just"/>
            <a:r>
              <a:rPr lang="en-IN" sz="2400" b="1" dirty="0"/>
              <a:t>Oliver Wendell </a:t>
            </a:r>
            <a:r>
              <a:rPr lang="en-US" sz="2400" b="1" dirty="0"/>
              <a:t>Holmes</a:t>
            </a:r>
            <a:r>
              <a:rPr lang="en-US" sz="2400" dirty="0"/>
              <a:t>, “Law is a statement of the circumstances in which public force will be brought to bear upon through courts.” </a:t>
            </a:r>
          </a:p>
          <a:p>
            <a:pPr marL="0" indent="0" algn="just">
              <a:buNone/>
            </a:pPr>
            <a:endParaRPr lang="en-US" sz="2400" dirty="0"/>
          </a:p>
          <a:p>
            <a:pPr algn="just"/>
            <a:r>
              <a:rPr lang="en-US" sz="2400" b="1" dirty="0"/>
              <a:t>Benjamin N Cardozo</a:t>
            </a:r>
            <a:r>
              <a:rPr lang="en-US" sz="2400" dirty="0"/>
              <a:t>, “A principle or rule of conduct so established as to justify a prediction with reasonable certainty that it will be enforced by the courts if its authority is challenged, is a principle or rule of law.”</a:t>
            </a:r>
          </a:p>
          <a:p>
            <a:pPr algn="just"/>
            <a:endParaRPr lang="en-US" sz="2400" dirty="0"/>
          </a:p>
          <a:p>
            <a:pPr marL="0" indent="0" algn="just">
              <a:buNone/>
            </a:pPr>
            <a:endParaRPr lang="en-US" sz="2400" dirty="0"/>
          </a:p>
          <a:p>
            <a:pPr marL="0" indent="0" algn="just">
              <a:buNone/>
            </a:pPr>
            <a:endParaRPr lang="en-US" sz="2400" dirty="0"/>
          </a:p>
        </p:txBody>
      </p:sp>
    </p:spTree>
    <p:extLst>
      <p:ext uri="{BB962C8B-B14F-4D97-AF65-F5344CB8AC3E}">
        <p14:creationId xmlns:p14="http://schemas.microsoft.com/office/powerpoint/2010/main" val="2229405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FE5B7-B50B-434E-93AF-C814C485DED1}"/>
              </a:ext>
            </a:extLst>
          </p:cNvPr>
          <p:cNvSpPr>
            <a:spLocks noGrp="1"/>
          </p:cNvSpPr>
          <p:nvPr>
            <p:ph type="title"/>
          </p:nvPr>
        </p:nvSpPr>
        <p:spPr/>
        <p:txBody>
          <a:bodyPr/>
          <a:lstStyle/>
          <a:p>
            <a:r>
              <a:rPr lang="en-US" dirty="0"/>
              <a:t>Global Legal Systems</a:t>
            </a:r>
          </a:p>
        </p:txBody>
      </p:sp>
      <p:sp>
        <p:nvSpPr>
          <p:cNvPr id="3" name="Content Placeholder 2">
            <a:extLst>
              <a:ext uri="{FF2B5EF4-FFF2-40B4-BE49-F238E27FC236}">
                <a16:creationId xmlns:a16="http://schemas.microsoft.com/office/drawing/2014/main" id="{038773C7-89F5-0B4A-AE38-3AAADC494C69}"/>
              </a:ext>
            </a:extLst>
          </p:cNvPr>
          <p:cNvSpPr>
            <a:spLocks noGrp="1"/>
          </p:cNvSpPr>
          <p:nvPr>
            <p:ph idx="1"/>
          </p:nvPr>
        </p:nvSpPr>
        <p:spPr/>
        <p:txBody>
          <a:bodyPr>
            <a:normAutofit/>
          </a:bodyPr>
          <a:lstStyle/>
          <a:p>
            <a:r>
              <a:rPr lang="en-US" sz="2800" b="1" dirty="0"/>
              <a:t>Common Law System</a:t>
            </a:r>
          </a:p>
          <a:p>
            <a:pPr>
              <a:buFont typeface="Courier New" panose="02070309020205020404" pitchFamily="49" charset="0"/>
              <a:buChar char="o"/>
            </a:pPr>
            <a:r>
              <a:rPr lang="en-US" sz="2800" dirty="0"/>
              <a:t>Precedents</a:t>
            </a:r>
          </a:p>
          <a:p>
            <a:pPr>
              <a:buFont typeface="Courier New" panose="02070309020205020404" pitchFamily="49" charset="0"/>
              <a:buChar char="o"/>
            </a:pPr>
            <a:r>
              <a:rPr lang="en-US" sz="2800" dirty="0"/>
              <a:t>Adversarial system</a:t>
            </a:r>
          </a:p>
          <a:p>
            <a:pPr>
              <a:buFont typeface="Courier New" panose="02070309020205020404" pitchFamily="49" charset="0"/>
              <a:buChar char="o"/>
            </a:pPr>
            <a:r>
              <a:rPr lang="en-US" sz="2800" dirty="0"/>
              <a:t>Judge is impartial arbiter</a:t>
            </a:r>
          </a:p>
          <a:p>
            <a:pPr>
              <a:buFont typeface="Courier New" panose="02070309020205020404" pitchFamily="49" charset="0"/>
              <a:buChar char="o"/>
            </a:pPr>
            <a:r>
              <a:rPr lang="en-US" sz="2800" dirty="0"/>
              <a:t>Work of jurists are of little relevance</a:t>
            </a:r>
          </a:p>
          <a:p>
            <a:pPr>
              <a:buFont typeface="Courier New" panose="02070309020205020404" pitchFamily="49" charset="0"/>
              <a:buChar char="o"/>
            </a:pPr>
            <a:r>
              <a:rPr lang="en-US" sz="2800" dirty="0"/>
              <a:t>Does not necessarily have a codified constitution or laws</a:t>
            </a:r>
          </a:p>
          <a:p>
            <a:pPr>
              <a:buFont typeface="Courier New" panose="02070309020205020404" pitchFamily="49" charset="0"/>
              <a:buChar char="o"/>
            </a:pPr>
            <a:endParaRPr lang="en-US" sz="2800" dirty="0"/>
          </a:p>
          <a:p>
            <a:pPr marL="0" indent="0">
              <a:buNone/>
            </a:pPr>
            <a:endParaRPr lang="en-US" sz="2800" b="1" dirty="0"/>
          </a:p>
          <a:p>
            <a:pPr marL="0" indent="0">
              <a:buNone/>
            </a:pPr>
            <a:endParaRPr lang="en-US" sz="2800" b="1" dirty="0"/>
          </a:p>
        </p:txBody>
      </p:sp>
    </p:spTree>
    <p:extLst>
      <p:ext uri="{BB962C8B-B14F-4D97-AF65-F5344CB8AC3E}">
        <p14:creationId xmlns:p14="http://schemas.microsoft.com/office/powerpoint/2010/main" val="2344707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72548-4B75-4D46-BC54-8E3F89891301}"/>
              </a:ext>
            </a:extLst>
          </p:cNvPr>
          <p:cNvSpPr>
            <a:spLocks noGrp="1"/>
          </p:cNvSpPr>
          <p:nvPr>
            <p:ph type="title"/>
          </p:nvPr>
        </p:nvSpPr>
        <p:spPr/>
        <p:txBody>
          <a:bodyPr/>
          <a:lstStyle/>
          <a:p>
            <a:r>
              <a:rPr lang="en-US" dirty="0"/>
              <a:t>Global Legal Systems</a:t>
            </a:r>
          </a:p>
        </p:txBody>
      </p:sp>
      <p:sp>
        <p:nvSpPr>
          <p:cNvPr id="3" name="Content Placeholder 2">
            <a:extLst>
              <a:ext uri="{FF2B5EF4-FFF2-40B4-BE49-F238E27FC236}">
                <a16:creationId xmlns:a16="http://schemas.microsoft.com/office/drawing/2014/main" id="{98AB8700-E5A3-AB48-B8AB-D0BD8323360B}"/>
              </a:ext>
            </a:extLst>
          </p:cNvPr>
          <p:cNvSpPr>
            <a:spLocks noGrp="1"/>
          </p:cNvSpPr>
          <p:nvPr>
            <p:ph idx="1"/>
          </p:nvPr>
        </p:nvSpPr>
        <p:spPr/>
        <p:txBody>
          <a:bodyPr/>
          <a:lstStyle/>
          <a:p>
            <a:r>
              <a:rPr lang="en-US" sz="2800" b="1" dirty="0"/>
              <a:t>Civil Law</a:t>
            </a:r>
          </a:p>
          <a:p>
            <a:pPr>
              <a:buFont typeface="Courier New" panose="02070309020205020404" pitchFamily="49" charset="0"/>
              <a:buChar char="o"/>
            </a:pPr>
            <a:r>
              <a:rPr lang="en-US" sz="2400" dirty="0"/>
              <a:t>Judgements are not binding on subsequent cases</a:t>
            </a:r>
          </a:p>
          <a:p>
            <a:pPr>
              <a:buFont typeface="Courier New" panose="02070309020205020404" pitchFamily="49" charset="0"/>
              <a:buChar char="o"/>
            </a:pPr>
            <a:r>
              <a:rPr lang="en-US" sz="2400" dirty="0"/>
              <a:t>Inquisitorial system</a:t>
            </a:r>
          </a:p>
          <a:p>
            <a:pPr>
              <a:buFont typeface="Courier New" panose="02070309020205020404" pitchFamily="49" charset="0"/>
              <a:buChar char="o"/>
            </a:pPr>
            <a:r>
              <a:rPr lang="en-US" sz="2400" dirty="0"/>
              <a:t>Codification of laws</a:t>
            </a:r>
          </a:p>
          <a:p>
            <a:pPr>
              <a:buFont typeface="Courier New" panose="02070309020205020404" pitchFamily="49" charset="0"/>
              <a:buChar char="o"/>
            </a:pPr>
            <a:r>
              <a:rPr lang="en-US" sz="2400" dirty="0"/>
              <a:t>Juristic writings are of much importance</a:t>
            </a:r>
          </a:p>
          <a:p>
            <a:pPr marL="0" indent="0">
              <a:buNone/>
            </a:pPr>
            <a:endParaRPr lang="en-US" dirty="0"/>
          </a:p>
          <a:p>
            <a:r>
              <a:rPr lang="en-US" sz="2800" b="1" dirty="0"/>
              <a:t>Religious legal system</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252779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2A625-2470-5849-A04D-21C482C640F1}"/>
              </a:ext>
            </a:extLst>
          </p:cNvPr>
          <p:cNvSpPr>
            <a:spLocks noGrp="1"/>
          </p:cNvSpPr>
          <p:nvPr>
            <p:ph type="title"/>
          </p:nvPr>
        </p:nvSpPr>
        <p:spPr/>
        <p:txBody>
          <a:bodyPr/>
          <a:lstStyle/>
          <a:p>
            <a:r>
              <a:rPr lang="en-US" dirty="0"/>
              <a:t>Sources of Law</a:t>
            </a:r>
          </a:p>
        </p:txBody>
      </p:sp>
      <p:sp>
        <p:nvSpPr>
          <p:cNvPr id="3" name="Content Placeholder 2">
            <a:extLst>
              <a:ext uri="{FF2B5EF4-FFF2-40B4-BE49-F238E27FC236}">
                <a16:creationId xmlns:a16="http://schemas.microsoft.com/office/drawing/2014/main" id="{078710B3-9246-DB42-A3DA-92114E8CB01E}"/>
              </a:ext>
            </a:extLst>
          </p:cNvPr>
          <p:cNvSpPr>
            <a:spLocks noGrp="1"/>
          </p:cNvSpPr>
          <p:nvPr>
            <p:ph idx="1"/>
          </p:nvPr>
        </p:nvSpPr>
        <p:spPr>
          <a:xfrm>
            <a:off x="1371600" y="1728788"/>
            <a:ext cx="9601200" cy="4609382"/>
          </a:xfrm>
        </p:spPr>
        <p:txBody>
          <a:bodyPr/>
          <a:lstStyle/>
          <a:p>
            <a:r>
              <a:rPr lang="en-US" sz="2800" b="1" dirty="0"/>
              <a:t>Principal Sources of Indian Law: </a:t>
            </a:r>
          </a:p>
          <a:p>
            <a:pPr marL="457200" indent="-457200">
              <a:buFont typeface="+mj-lt"/>
              <a:buAutoNum type="arabicPeriod"/>
            </a:pPr>
            <a:r>
              <a:rPr lang="en-US" sz="2800" dirty="0"/>
              <a:t>Customs or Customary Law.</a:t>
            </a:r>
            <a:endParaRPr lang="en-IN" sz="2800" dirty="0"/>
          </a:p>
          <a:p>
            <a:pPr marL="457200" lvl="0" indent="-457200">
              <a:buFont typeface="+mj-lt"/>
              <a:buAutoNum type="arabicPeriod"/>
            </a:pPr>
            <a:r>
              <a:rPr lang="en-US" sz="2800" dirty="0"/>
              <a:t>Judicial Decisions or Precedents.</a:t>
            </a:r>
            <a:endParaRPr lang="en-IN" sz="2800" dirty="0"/>
          </a:p>
          <a:p>
            <a:pPr marL="457200" lvl="0" indent="-457200">
              <a:buFont typeface="+mj-lt"/>
              <a:buAutoNum type="arabicPeriod"/>
            </a:pPr>
            <a:r>
              <a:rPr lang="en-US" sz="2800" dirty="0"/>
              <a:t>Statutes or Legislation.</a:t>
            </a:r>
            <a:endParaRPr lang="en-IN" sz="2800" dirty="0"/>
          </a:p>
          <a:p>
            <a:pPr marL="457200" lvl="0" indent="-457200">
              <a:buFont typeface="+mj-lt"/>
              <a:buAutoNum type="arabicPeriod"/>
            </a:pPr>
            <a:r>
              <a:rPr lang="en-US" sz="2800" dirty="0"/>
              <a:t>Personal Law e.g., Hindu and Mohammedan Law, </a:t>
            </a:r>
            <a:r>
              <a:rPr lang="en-US" sz="2800" i="1" dirty="0"/>
              <a:t>etc.</a:t>
            </a:r>
          </a:p>
          <a:p>
            <a:pPr marL="0" lvl="0" indent="0">
              <a:buNone/>
            </a:pPr>
            <a:endParaRPr lang="en-US" sz="2800" i="1" dirty="0"/>
          </a:p>
          <a:p>
            <a:r>
              <a:rPr lang="en-US" sz="2800" b="1" dirty="0"/>
              <a:t>Secondary Source of Indian Law</a:t>
            </a:r>
            <a:endParaRPr lang="en-IN" sz="2800" dirty="0"/>
          </a:p>
          <a:p>
            <a:pPr marL="457200" indent="-457200">
              <a:buFont typeface="+mj-lt"/>
              <a:buAutoNum type="arabicPeriod"/>
            </a:pPr>
            <a:r>
              <a:rPr lang="en-US" sz="2800" dirty="0"/>
              <a:t>Justice, Equity and Good Conscience</a:t>
            </a:r>
            <a:r>
              <a:rPr lang="en-IN" sz="2800" dirty="0"/>
              <a:t> </a:t>
            </a:r>
          </a:p>
          <a:p>
            <a:pPr marL="0" indent="0">
              <a:buNone/>
            </a:pPr>
            <a:endParaRPr lang="en-IN" sz="2800" dirty="0"/>
          </a:p>
          <a:p>
            <a:endParaRPr lang="en-US" dirty="0"/>
          </a:p>
        </p:txBody>
      </p:sp>
    </p:spTree>
    <p:extLst>
      <p:ext uri="{BB962C8B-B14F-4D97-AF65-F5344CB8AC3E}">
        <p14:creationId xmlns:p14="http://schemas.microsoft.com/office/powerpoint/2010/main" val="99802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3E400-81DC-B342-B13C-726D44E45249}"/>
              </a:ext>
            </a:extLst>
          </p:cNvPr>
          <p:cNvSpPr>
            <a:spLocks noGrp="1"/>
          </p:cNvSpPr>
          <p:nvPr>
            <p:ph type="title"/>
          </p:nvPr>
        </p:nvSpPr>
        <p:spPr/>
        <p:txBody>
          <a:bodyPr/>
          <a:lstStyle/>
          <a:p>
            <a:r>
              <a:rPr lang="en-US" dirty="0"/>
              <a:t>Customs</a:t>
            </a:r>
          </a:p>
        </p:txBody>
      </p:sp>
      <p:sp>
        <p:nvSpPr>
          <p:cNvPr id="3" name="Content Placeholder 2">
            <a:extLst>
              <a:ext uri="{FF2B5EF4-FFF2-40B4-BE49-F238E27FC236}">
                <a16:creationId xmlns:a16="http://schemas.microsoft.com/office/drawing/2014/main" id="{021BA5AC-9FEF-3F49-802B-04B77BF58684}"/>
              </a:ext>
            </a:extLst>
          </p:cNvPr>
          <p:cNvSpPr>
            <a:spLocks noGrp="1"/>
          </p:cNvSpPr>
          <p:nvPr>
            <p:ph idx="1"/>
          </p:nvPr>
        </p:nvSpPr>
        <p:spPr>
          <a:xfrm>
            <a:off x="1371600" y="1515649"/>
            <a:ext cx="9601200" cy="4351751"/>
          </a:xfrm>
        </p:spPr>
        <p:txBody>
          <a:bodyPr>
            <a:noAutofit/>
          </a:bodyPr>
          <a:lstStyle/>
          <a:p>
            <a:r>
              <a:rPr lang="en-IN" sz="2400" dirty="0"/>
              <a:t>Long-established practice considered as unwritten law.</a:t>
            </a:r>
          </a:p>
          <a:p>
            <a:r>
              <a:rPr lang="en-US" sz="2400" dirty="0"/>
              <a:t>Requisites of a Valid Custom</a:t>
            </a:r>
            <a:r>
              <a:rPr lang="en-IN" sz="2400" dirty="0"/>
              <a:t> </a:t>
            </a:r>
          </a:p>
          <a:p>
            <a:pPr marL="457200" indent="-457200">
              <a:buFont typeface="+mj-lt"/>
              <a:buAutoNum type="arabicPeriod"/>
            </a:pPr>
            <a:r>
              <a:rPr lang="en-US" sz="2400" dirty="0"/>
              <a:t>Antiquity</a:t>
            </a:r>
            <a:r>
              <a:rPr lang="en-IN" sz="2400" dirty="0"/>
              <a:t> </a:t>
            </a:r>
          </a:p>
          <a:p>
            <a:pPr marL="457200" indent="-457200">
              <a:buFont typeface="+mj-lt"/>
              <a:buAutoNum type="arabicPeriod"/>
            </a:pPr>
            <a:r>
              <a:rPr lang="en-US" sz="2400" dirty="0"/>
              <a:t>Certainty</a:t>
            </a:r>
          </a:p>
          <a:p>
            <a:pPr marL="457200" indent="-457200">
              <a:buFont typeface="+mj-lt"/>
              <a:buAutoNum type="arabicPeriod"/>
            </a:pPr>
            <a:r>
              <a:rPr lang="en-US" sz="2400" dirty="0"/>
              <a:t>Reasonableness</a:t>
            </a:r>
            <a:r>
              <a:rPr lang="en-IN" sz="2400" dirty="0"/>
              <a:t> </a:t>
            </a:r>
          </a:p>
          <a:p>
            <a:pPr marL="457200" indent="-457200">
              <a:buFont typeface="+mj-lt"/>
              <a:buAutoNum type="arabicPeriod"/>
            </a:pPr>
            <a:r>
              <a:rPr lang="en-US" sz="2400" dirty="0"/>
              <a:t>Compulsory observance</a:t>
            </a:r>
            <a:r>
              <a:rPr lang="en-IN" sz="2400" dirty="0"/>
              <a:t> </a:t>
            </a:r>
          </a:p>
          <a:p>
            <a:pPr marL="457200" indent="-457200">
              <a:buFont typeface="+mj-lt"/>
              <a:buAutoNum type="arabicPeriod"/>
            </a:pPr>
            <a:r>
              <a:rPr lang="en-US" sz="2400" dirty="0"/>
              <a:t>Conformity with law and public morality</a:t>
            </a:r>
            <a:r>
              <a:rPr lang="en-IN" sz="2400" dirty="0"/>
              <a:t> </a:t>
            </a:r>
          </a:p>
          <a:p>
            <a:pPr marL="457200" indent="-457200">
              <a:buFont typeface="+mj-lt"/>
              <a:buAutoNum type="arabicPeriod"/>
            </a:pPr>
            <a:r>
              <a:rPr lang="en-US" sz="2400" dirty="0"/>
              <a:t>Unanimity of opinion</a:t>
            </a:r>
            <a:r>
              <a:rPr lang="en-IN" sz="2400" dirty="0"/>
              <a:t> </a:t>
            </a:r>
          </a:p>
          <a:p>
            <a:pPr marL="457200" indent="-457200">
              <a:buFont typeface="+mj-lt"/>
              <a:buAutoNum type="arabicPeriod"/>
            </a:pPr>
            <a:r>
              <a:rPr lang="en-US" sz="2400" dirty="0"/>
              <a:t>Peaceable enjoyment</a:t>
            </a:r>
            <a:r>
              <a:rPr lang="en-IN" sz="2400" dirty="0"/>
              <a:t> </a:t>
            </a:r>
          </a:p>
          <a:p>
            <a:pPr marL="457200" indent="-457200">
              <a:buFont typeface="+mj-lt"/>
              <a:buAutoNum type="arabicPeriod"/>
            </a:pPr>
            <a:r>
              <a:rPr lang="en-US" sz="2400" dirty="0"/>
              <a:t>Consistency</a:t>
            </a:r>
            <a:r>
              <a:rPr lang="en-IN" sz="2400" dirty="0"/>
              <a:t> </a:t>
            </a:r>
            <a:endParaRPr lang="en-US" sz="2400" dirty="0"/>
          </a:p>
        </p:txBody>
      </p:sp>
    </p:spTree>
    <p:extLst>
      <p:ext uri="{BB962C8B-B14F-4D97-AF65-F5344CB8AC3E}">
        <p14:creationId xmlns:p14="http://schemas.microsoft.com/office/powerpoint/2010/main" val="3969518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E5724-19C6-BB42-8F0A-B1D16069F597}"/>
              </a:ext>
            </a:extLst>
          </p:cNvPr>
          <p:cNvSpPr>
            <a:spLocks noGrp="1"/>
          </p:cNvSpPr>
          <p:nvPr>
            <p:ph type="title"/>
          </p:nvPr>
        </p:nvSpPr>
        <p:spPr/>
        <p:txBody>
          <a:bodyPr/>
          <a:lstStyle/>
          <a:p>
            <a:r>
              <a:rPr lang="en-US" dirty="0"/>
              <a:t>Judicial Precedents</a:t>
            </a:r>
          </a:p>
        </p:txBody>
      </p:sp>
      <p:sp>
        <p:nvSpPr>
          <p:cNvPr id="3" name="Content Placeholder 2">
            <a:extLst>
              <a:ext uri="{FF2B5EF4-FFF2-40B4-BE49-F238E27FC236}">
                <a16:creationId xmlns:a16="http://schemas.microsoft.com/office/drawing/2014/main" id="{44A8490C-93AA-5C45-999D-FA1A85CFC9B1}"/>
              </a:ext>
            </a:extLst>
          </p:cNvPr>
          <p:cNvSpPr>
            <a:spLocks noGrp="1"/>
          </p:cNvSpPr>
          <p:nvPr>
            <p:ph idx="1"/>
          </p:nvPr>
        </p:nvSpPr>
        <p:spPr/>
        <p:txBody>
          <a:bodyPr/>
          <a:lstStyle/>
          <a:p>
            <a:r>
              <a:rPr lang="en-US" dirty="0"/>
              <a:t>Authority of past decisions of the courts for future cases.</a:t>
            </a:r>
          </a:p>
          <a:p>
            <a:r>
              <a:rPr lang="en-US" dirty="0"/>
              <a:t>Decisions which lay down some new rule or principle are called judicial precedents.</a:t>
            </a:r>
          </a:p>
          <a:p>
            <a:pPr marL="0" indent="0">
              <a:buNone/>
            </a:pPr>
            <a:endParaRPr lang="en-US" dirty="0"/>
          </a:p>
          <a:p>
            <a:r>
              <a:rPr lang="en-US" i="1" dirty="0"/>
              <a:t>General Principles of Doctrine of Precedents:</a:t>
            </a:r>
          </a:p>
          <a:p>
            <a:pPr marL="457200" indent="-457200">
              <a:buFont typeface="+mj-lt"/>
              <a:buAutoNum type="arabicPeriod"/>
            </a:pPr>
            <a:r>
              <a:rPr lang="en-US" dirty="0"/>
              <a:t>Each court lower in the hierarchy is absolutely bound by the decisions of the courts above it.</a:t>
            </a:r>
            <a:r>
              <a:rPr lang="en-US" i="1" dirty="0"/>
              <a:t> </a:t>
            </a:r>
          </a:p>
          <a:p>
            <a:pPr marL="457200" indent="-457200">
              <a:buFont typeface="+mj-lt"/>
              <a:buAutoNum type="arabicPeriod"/>
            </a:pPr>
            <a:r>
              <a:rPr lang="en-US" dirty="0"/>
              <a:t>in general higher courts are bound by their own decisions</a:t>
            </a:r>
            <a:r>
              <a:rPr lang="en-IN" dirty="0"/>
              <a:t> </a:t>
            </a:r>
            <a:endParaRPr lang="en-US" dirty="0"/>
          </a:p>
        </p:txBody>
      </p:sp>
    </p:spTree>
    <p:extLst>
      <p:ext uri="{BB962C8B-B14F-4D97-AF65-F5344CB8AC3E}">
        <p14:creationId xmlns:p14="http://schemas.microsoft.com/office/powerpoint/2010/main" val="500721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2AD-10CC-2C4E-97D0-AB57A8C79D27}"/>
              </a:ext>
            </a:extLst>
          </p:cNvPr>
          <p:cNvSpPr>
            <a:spLocks noGrp="1"/>
          </p:cNvSpPr>
          <p:nvPr>
            <p:ph type="title"/>
          </p:nvPr>
        </p:nvSpPr>
        <p:spPr/>
        <p:txBody>
          <a:bodyPr/>
          <a:lstStyle/>
          <a:p>
            <a:r>
              <a:rPr lang="en-US" dirty="0"/>
              <a:t>Hierarchy of Indian Courts</a:t>
            </a:r>
          </a:p>
        </p:txBody>
      </p:sp>
      <p:graphicFrame>
        <p:nvGraphicFramePr>
          <p:cNvPr id="4" name="Content Placeholder 3">
            <a:extLst>
              <a:ext uri="{FF2B5EF4-FFF2-40B4-BE49-F238E27FC236}">
                <a16:creationId xmlns:a16="http://schemas.microsoft.com/office/drawing/2014/main" id="{985634A2-387B-314B-96CA-8929727FEE32}"/>
              </a:ext>
            </a:extLst>
          </p:cNvPr>
          <p:cNvGraphicFramePr>
            <a:graphicFrameLocks noGrp="1"/>
          </p:cNvGraphicFramePr>
          <p:nvPr>
            <p:ph idx="1"/>
            <p:extLst>
              <p:ext uri="{D42A27DB-BD31-4B8C-83A1-F6EECF244321}">
                <p14:modId xmlns:p14="http://schemas.microsoft.com/office/powerpoint/2010/main" val="2318410881"/>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7214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FE641D-F597-054E-B44A-9D77C408E791}"/>
              </a:ext>
            </a:extLst>
          </p:cNvPr>
          <p:cNvSpPr>
            <a:spLocks noGrp="1"/>
          </p:cNvSpPr>
          <p:nvPr>
            <p:ph idx="1"/>
          </p:nvPr>
        </p:nvSpPr>
        <p:spPr>
          <a:xfrm>
            <a:off x="1371600" y="638827"/>
            <a:ext cx="9601200" cy="5228573"/>
          </a:xfrm>
        </p:spPr>
        <p:txBody>
          <a:bodyPr>
            <a:normAutofit fontScale="92500" lnSpcReduction="10000"/>
          </a:bodyPr>
          <a:lstStyle/>
          <a:p>
            <a:r>
              <a:rPr lang="en-US" sz="2800" b="1" dirty="0"/>
              <a:t>Type of Precedents</a:t>
            </a:r>
          </a:p>
          <a:p>
            <a:pPr marL="0" indent="0">
              <a:buNone/>
            </a:pPr>
            <a:r>
              <a:rPr lang="en-US" sz="2800" dirty="0"/>
              <a:t>(a) declaratory and original, </a:t>
            </a:r>
          </a:p>
          <a:p>
            <a:pPr marL="0" indent="0">
              <a:buNone/>
            </a:pPr>
            <a:r>
              <a:rPr lang="en-US" sz="2800" dirty="0"/>
              <a:t>(b) persuasive, </a:t>
            </a:r>
          </a:p>
          <a:p>
            <a:pPr marL="0" indent="0">
              <a:buNone/>
            </a:pPr>
            <a:r>
              <a:rPr lang="en-US" sz="2800" dirty="0"/>
              <a:t>(c) absolutely authoritative, and </a:t>
            </a:r>
          </a:p>
          <a:p>
            <a:pPr marL="0" indent="0">
              <a:buNone/>
            </a:pPr>
            <a:r>
              <a:rPr lang="en-US" sz="2800" dirty="0"/>
              <a:t>(d) conditionally authoritative.</a:t>
            </a:r>
            <a:r>
              <a:rPr lang="en-IN" sz="2800" dirty="0"/>
              <a:t> </a:t>
            </a:r>
          </a:p>
          <a:p>
            <a:pPr marL="0" indent="0">
              <a:buNone/>
            </a:pPr>
            <a:endParaRPr lang="en-IN" sz="2800" dirty="0"/>
          </a:p>
          <a:p>
            <a:pPr marL="0" indent="0">
              <a:buNone/>
            </a:pPr>
            <a:r>
              <a:rPr lang="en-US" b="1" i="1" dirty="0"/>
              <a:t>Doctrine of Stare Decisis</a:t>
            </a:r>
            <a:r>
              <a:rPr lang="en-US" i="1" dirty="0"/>
              <a:t>: </a:t>
            </a:r>
            <a:r>
              <a:rPr lang="en-US" dirty="0"/>
              <a:t>The doctrine of stare decisis means “adhere to the decision and do not unsettle things which are established”. </a:t>
            </a:r>
          </a:p>
          <a:p>
            <a:pPr marL="0" indent="0">
              <a:buNone/>
            </a:pPr>
            <a:r>
              <a:rPr lang="en-US" b="1" i="1" dirty="0"/>
              <a:t>Ratio Decidendi:</a:t>
            </a:r>
            <a:r>
              <a:rPr lang="en-US" dirty="0"/>
              <a:t> The underlying principle of a judicial decision, which is only authoritative, is termed as ratio decidendi. </a:t>
            </a:r>
          </a:p>
          <a:p>
            <a:pPr marL="0" indent="0">
              <a:buNone/>
            </a:pPr>
            <a:r>
              <a:rPr lang="en-US" b="1" i="1" dirty="0"/>
              <a:t>Obiter Dicta: </a:t>
            </a:r>
            <a:r>
              <a:rPr lang="en-US" dirty="0"/>
              <a:t>The literal meaning of this Latin expression is “said by the way”. Denotes those judicial utterances in the course of delivering a judgement which taken by themselves, were not strictly necessary for the decision of the particular issue raised</a:t>
            </a:r>
            <a:r>
              <a:rPr lang="en-IN" dirty="0"/>
              <a:t> </a:t>
            </a:r>
            <a:endParaRPr lang="en-US" dirty="0"/>
          </a:p>
        </p:txBody>
      </p:sp>
    </p:spTree>
    <p:extLst>
      <p:ext uri="{BB962C8B-B14F-4D97-AF65-F5344CB8AC3E}">
        <p14:creationId xmlns:p14="http://schemas.microsoft.com/office/powerpoint/2010/main" val="3198367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6807-3CEB-9440-8E7F-5E0AEDCD7C99}"/>
              </a:ext>
            </a:extLst>
          </p:cNvPr>
          <p:cNvSpPr>
            <a:spLocks noGrp="1"/>
          </p:cNvSpPr>
          <p:nvPr>
            <p:ph type="title"/>
          </p:nvPr>
        </p:nvSpPr>
        <p:spPr/>
        <p:txBody>
          <a:bodyPr/>
          <a:lstStyle/>
          <a:p>
            <a:r>
              <a:rPr lang="en-US" b="1" i="1" dirty="0"/>
              <a:t>Statutes or Legislation</a:t>
            </a:r>
            <a:br>
              <a:rPr lang="en-IN" dirty="0"/>
            </a:br>
            <a:endParaRPr lang="en-US" dirty="0"/>
          </a:p>
        </p:txBody>
      </p:sp>
      <p:sp>
        <p:nvSpPr>
          <p:cNvPr id="3" name="Content Placeholder 2">
            <a:extLst>
              <a:ext uri="{FF2B5EF4-FFF2-40B4-BE49-F238E27FC236}">
                <a16:creationId xmlns:a16="http://schemas.microsoft.com/office/drawing/2014/main" id="{28F4BA52-380C-324D-90D6-A67185D78FF2}"/>
              </a:ext>
            </a:extLst>
          </p:cNvPr>
          <p:cNvSpPr>
            <a:spLocks noGrp="1"/>
          </p:cNvSpPr>
          <p:nvPr>
            <p:ph idx="1"/>
          </p:nvPr>
        </p:nvSpPr>
        <p:spPr>
          <a:xfrm>
            <a:off x="1371600" y="1785938"/>
            <a:ext cx="9601200" cy="5072062"/>
          </a:xfrm>
        </p:spPr>
        <p:txBody>
          <a:bodyPr>
            <a:normAutofit lnSpcReduction="10000"/>
          </a:bodyPr>
          <a:lstStyle/>
          <a:p>
            <a:r>
              <a:rPr lang="en-US" sz="2800" dirty="0"/>
              <a:t>Legislations are declaration or promulgation of legal rules by an authority duly empowered by the Constitution in that behalf. </a:t>
            </a:r>
          </a:p>
          <a:p>
            <a:r>
              <a:rPr lang="en-US" sz="2800" dirty="0"/>
              <a:t>It is sometimes called Jus scriptum (written law) as contrasted with the customary law or jus non-scriptum (unwritten law). </a:t>
            </a:r>
          </a:p>
          <a:p>
            <a:r>
              <a:rPr lang="en-US" sz="2800" dirty="0"/>
              <a:t>Statute law or statutory law is what is created by legislation, for example, Acts of Parliament or of State Legislature.</a:t>
            </a:r>
          </a:p>
          <a:p>
            <a:r>
              <a:rPr lang="en-US" sz="2800" dirty="0"/>
              <a:t>Two types of legislation:</a:t>
            </a:r>
          </a:p>
          <a:p>
            <a:pPr marL="457200" indent="-457200">
              <a:buFont typeface="+mj-lt"/>
              <a:buAutoNum type="arabicPeriod"/>
            </a:pPr>
            <a:r>
              <a:rPr lang="en-US" sz="2800" dirty="0"/>
              <a:t>supreme  </a:t>
            </a:r>
          </a:p>
          <a:p>
            <a:pPr marL="457200" indent="-457200">
              <a:buFont typeface="+mj-lt"/>
              <a:buAutoNum type="arabicPeriod"/>
            </a:pPr>
            <a:r>
              <a:rPr lang="en-US" sz="2800" dirty="0"/>
              <a:t>subordinate (delegated).</a:t>
            </a:r>
            <a:endParaRPr lang="en-IN" sz="2800" dirty="0"/>
          </a:p>
          <a:p>
            <a:endParaRPr lang="en-US" dirty="0"/>
          </a:p>
        </p:txBody>
      </p:sp>
    </p:spTree>
    <p:extLst>
      <p:ext uri="{BB962C8B-B14F-4D97-AF65-F5344CB8AC3E}">
        <p14:creationId xmlns:p14="http://schemas.microsoft.com/office/powerpoint/2010/main" val="208932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D7FEA-5BFE-EF45-9FD9-B0A53EF69AC6}"/>
              </a:ext>
            </a:extLst>
          </p:cNvPr>
          <p:cNvSpPr>
            <a:spLocks noGrp="1"/>
          </p:cNvSpPr>
          <p:nvPr>
            <p:ph type="title"/>
          </p:nvPr>
        </p:nvSpPr>
        <p:spPr/>
        <p:txBody>
          <a:bodyPr/>
          <a:lstStyle/>
          <a:p>
            <a:r>
              <a:rPr lang="en-US" b="1" dirty="0"/>
              <a:t>Personal Law</a:t>
            </a:r>
            <a:br>
              <a:rPr lang="en-IN" dirty="0"/>
            </a:br>
            <a:endParaRPr lang="en-US" dirty="0"/>
          </a:p>
        </p:txBody>
      </p:sp>
      <p:sp>
        <p:nvSpPr>
          <p:cNvPr id="3" name="Content Placeholder 2">
            <a:extLst>
              <a:ext uri="{FF2B5EF4-FFF2-40B4-BE49-F238E27FC236}">
                <a16:creationId xmlns:a16="http://schemas.microsoft.com/office/drawing/2014/main" id="{71EF1B20-4EAB-654A-ABED-0ADC4CC1CC31}"/>
              </a:ext>
            </a:extLst>
          </p:cNvPr>
          <p:cNvSpPr>
            <a:spLocks noGrp="1"/>
          </p:cNvSpPr>
          <p:nvPr>
            <p:ph idx="1"/>
          </p:nvPr>
        </p:nvSpPr>
        <p:spPr>
          <a:xfrm>
            <a:off x="1371600" y="1800225"/>
            <a:ext cx="9601200" cy="4700588"/>
          </a:xfrm>
        </p:spPr>
        <p:txBody>
          <a:bodyPr>
            <a:normAutofit fontScale="92500" lnSpcReduction="10000"/>
          </a:bodyPr>
          <a:lstStyle/>
          <a:p>
            <a:r>
              <a:rPr lang="en-IN" dirty="0"/>
              <a:t>Personal laws applies to a certain class or group of people or a particular person, based on the religions, faith, and culture.</a:t>
            </a:r>
          </a:p>
          <a:p>
            <a:r>
              <a:rPr lang="en-US" dirty="0"/>
              <a:t>Hindus personal law is to be found in:</a:t>
            </a:r>
            <a:endParaRPr lang="en-IN" dirty="0"/>
          </a:p>
          <a:p>
            <a:pPr lvl="0">
              <a:buFont typeface="Courier New" panose="02070309020205020404" pitchFamily="49" charset="0"/>
              <a:buChar char="o"/>
            </a:pPr>
            <a:r>
              <a:rPr lang="en-US" dirty="0"/>
              <a:t>The Shruti which includes four Vedas.</a:t>
            </a:r>
            <a:endParaRPr lang="en-IN" dirty="0"/>
          </a:p>
          <a:p>
            <a:pPr lvl="0">
              <a:buFont typeface="Courier New" panose="02070309020205020404" pitchFamily="49" charset="0"/>
              <a:buChar char="o"/>
            </a:pPr>
            <a:r>
              <a:rPr lang="en-US" dirty="0"/>
              <a:t>The ‘Smritis’ which are recollections handed down by the Rishi’s or ancient teachings and precepts of God, the commentaries written by various ancient authors on these Smritis. There are three main Smritis; the Codes of Manu, </a:t>
            </a:r>
            <a:r>
              <a:rPr lang="en-US" dirty="0" err="1"/>
              <a:t>Yajnavalkya</a:t>
            </a:r>
            <a:r>
              <a:rPr lang="en-US" dirty="0"/>
              <a:t> and </a:t>
            </a:r>
            <a:r>
              <a:rPr lang="en-US" dirty="0" err="1"/>
              <a:t>Narada</a:t>
            </a:r>
            <a:r>
              <a:rPr lang="en-US" dirty="0"/>
              <a:t>.</a:t>
            </a:r>
          </a:p>
          <a:p>
            <a:r>
              <a:rPr lang="en-US" dirty="0"/>
              <a:t>Mohammedan personal law  is to be found in</a:t>
            </a:r>
            <a:endParaRPr lang="en-IN" dirty="0"/>
          </a:p>
          <a:p>
            <a:pPr lvl="0">
              <a:buFont typeface="Courier New" panose="02070309020205020404" pitchFamily="49" charset="0"/>
              <a:buChar char="o"/>
            </a:pPr>
            <a:r>
              <a:rPr lang="en-US" dirty="0"/>
              <a:t>The holy Koran.</a:t>
            </a:r>
            <a:endParaRPr lang="en-IN" dirty="0"/>
          </a:p>
          <a:p>
            <a:pPr lvl="0">
              <a:buFont typeface="Courier New" panose="02070309020205020404" pitchFamily="49" charset="0"/>
              <a:buChar char="o"/>
            </a:pPr>
            <a:r>
              <a:rPr lang="en-US" dirty="0"/>
              <a:t>Hadis.</a:t>
            </a:r>
            <a:endParaRPr lang="en-IN" dirty="0"/>
          </a:p>
          <a:p>
            <a:pPr lvl="0">
              <a:buFont typeface="Courier New" panose="02070309020205020404" pitchFamily="49" charset="0"/>
              <a:buChar char="o"/>
            </a:pPr>
            <a:r>
              <a:rPr lang="en-US" dirty="0"/>
              <a:t>Ijmas</a:t>
            </a:r>
          </a:p>
          <a:p>
            <a:pPr lvl="0">
              <a:buFont typeface="Courier New" panose="02070309020205020404" pitchFamily="49" charset="0"/>
              <a:buChar char="o"/>
            </a:pPr>
            <a:r>
              <a:rPr lang="en-US" dirty="0" err="1"/>
              <a:t>Kiyas</a:t>
            </a:r>
            <a:r>
              <a:rPr lang="en-US" dirty="0"/>
              <a:t> or reasoning by analogy. </a:t>
            </a:r>
          </a:p>
          <a:p>
            <a:pPr lvl="0">
              <a:buFont typeface="Courier New" panose="02070309020205020404" pitchFamily="49" charset="0"/>
              <a:buChar char="o"/>
            </a:pPr>
            <a:r>
              <a:rPr lang="en-US" dirty="0"/>
              <a:t>Digests and Commentaries on Mohammedan law, like </a:t>
            </a:r>
            <a:r>
              <a:rPr lang="en-US" dirty="0" err="1"/>
              <a:t>Hedaya</a:t>
            </a:r>
            <a:r>
              <a:rPr lang="en-US" dirty="0"/>
              <a:t>  and </a:t>
            </a:r>
            <a:r>
              <a:rPr lang="en-US" dirty="0" err="1"/>
              <a:t>Fatawa</a:t>
            </a:r>
            <a:r>
              <a:rPr lang="en-US" dirty="0"/>
              <a:t> </a:t>
            </a:r>
            <a:r>
              <a:rPr lang="en-US" dirty="0" err="1"/>
              <a:t>Alamgiri</a:t>
            </a:r>
            <a:endParaRPr lang="en-IN" dirty="0"/>
          </a:p>
          <a:p>
            <a:pPr lvl="0">
              <a:buFont typeface="Courier New" panose="02070309020205020404" pitchFamily="49" charset="0"/>
              <a:buChar char="o"/>
            </a:pPr>
            <a:endParaRPr lang="en-IN" dirty="0"/>
          </a:p>
          <a:p>
            <a:endParaRPr lang="en-US" dirty="0"/>
          </a:p>
        </p:txBody>
      </p:sp>
    </p:spTree>
    <p:extLst>
      <p:ext uri="{BB962C8B-B14F-4D97-AF65-F5344CB8AC3E}">
        <p14:creationId xmlns:p14="http://schemas.microsoft.com/office/powerpoint/2010/main" val="1818421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6EB8F-5F5A-6B4E-9208-6A2BF2502D1B}"/>
              </a:ext>
            </a:extLst>
          </p:cNvPr>
          <p:cNvSpPr>
            <a:spLocks noGrp="1"/>
          </p:cNvSpPr>
          <p:nvPr>
            <p:ph type="title"/>
          </p:nvPr>
        </p:nvSpPr>
        <p:spPr/>
        <p:txBody>
          <a:bodyPr/>
          <a:lstStyle/>
          <a:p>
            <a:r>
              <a:rPr lang="en-US" dirty="0"/>
              <a:t>What is Law?</a:t>
            </a:r>
          </a:p>
        </p:txBody>
      </p:sp>
      <p:sp>
        <p:nvSpPr>
          <p:cNvPr id="3" name="Content Placeholder 2">
            <a:extLst>
              <a:ext uri="{FF2B5EF4-FFF2-40B4-BE49-F238E27FC236}">
                <a16:creationId xmlns:a16="http://schemas.microsoft.com/office/drawing/2014/main" id="{6B4A1B90-AFF6-3847-8221-FE81281C8291}"/>
              </a:ext>
            </a:extLst>
          </p:cNvPr>
          <p:cNvSpPr>
            <a:spLocks noGrp="1"/>
          </p:cNvSpPr>
          <p:nvPr>
            <p:ph idx="1"/>
          </p:nvPr>
        </p:nvSpPr>
        <p:spPr/>
        <p:txBody>
          <a:bodyPr/>
          <a:lstStyle/>
          <a:p>
            <a:r>
              <a:rPr lang="en-US" dirty="0"/>
              <a:t>5 broad classes of definition emerging from 5 major theories of law </a:t>
            </a:r>
          </a:p>
          <a:p>
            <a:pPr marL="457200" lvl="0" indent="-457200">
              <a:buFont typeface="+mj-lt"/>
              <a:buAutoNum type="alphaLcParenR"/>
            </a:pPr>
            <a:r>
              <a:rPr lang="en-US" dirty="0"/>
              <a:t>Natural Law theory ----Idealistic,</a:t>
            </a:r>
            <a:endParaRPr lang="en-IN" dirty="0"/>
          </a:p>
          <a:p>
            <a:pPr marL="457200" lvl="0" indent="-457200">
              <a:buFont typeface="+mj-lt"/>
              <a:buAutoNum type="alphaLcParenR"/>
            </a:pPr>
            <a:r>
              <a:rPr lang="en-US" dirty="0"/>
              <a:t>Legal Positivism----Positivistic,</a:t>
            </a:r>
            <a:endParaRPr lang="en-IN" dirty="0"/>
          </a:p>
          <a:p>
            <a:pPr marL="457200" lvl="0" indent="-457200">
              <a:buFont typeface="+mj-lt"/>
              <a:buAutoNum type="alphaLcParenR"/>
            </a:pPr>
            <a:r>
              <a:rPr lang="en-US" dirty="0"/>
              <a:t>Historical School----Historical,</a:t>
            </a:r>
            <a:endParaRPr lang="en-IN" dirty="0"/>
          </a:p>
          <a:p>
            <a:pPr marL="457200" lvl="0" indent="-457200">
              <a:buFont typeface="+mj-lt"/>
              <a:buAutoNum type="alphaLcParenR"/>
            </a:pPr>
            <a:r>
              <a:rPr lang="en-US" dirty="0"/>
              <a:t>Sociological/ functional school---Sociological definition </a:t>
            </a:r>
          </a:p>
          <a:p>
            <a:pPr marL="457200" lvl="0" indent="-457200">
              <a:buFont typeface="+mj-lt"/>
              <a:buAutoNum type="alphaLcParenR"/>
            </a:pPr>
            <a:r>
              <a:rPr lang="en-US" dirty="0"/>
              <a:t>Legal Realism---Realistic.</a:t>
            </a:r>
            <a:endParaRPr lang="en-IN" dirty="0"/>
          </a:p>
          <a:p>
            <a:endParaRPr lang="en-US" dirty="0"/>
          </a:p>
        </p:txBody>
      </p:sp>
    </p:spTree>
    <p:extLst>
      <p:ext uri="{BB962C8B-B14F-4D97-AF65-F5344CB8AC3E}">
        <p14:creationId xmlns:p14="http://schemas.microsoft.com/office/powerpoint/2010/main" val="862783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E901-7D6F-D147-B91A-3233EA80CFC5}"/>
              </a:ext>
            </a:extLst>
          </p:cNvPr>
          <p:cNvSpPr>
            <a:spLocks noGrp="1"/>
          </p:cNvSpPr>
          <p:nvPr>
            <p:ph type="title"/>
          </p:nvPr>
        </p:nvSpPr>
        <p:spPr/>
        <p:txBody>
          <a:bodyPr/>
          <a:lstStyle/>
          <a:p>
            <a:r>
              <a:rPr lang="en-US" dirty="0"/>
              <a:t>Secondary Source of Law</a:t>
            </a:r>
          </a:p>
        </p:txBody>
      </p:sp>
      <p:sp>
        <p:nvSpPr>
          <p:cNvPr id="3" name="Content Placeholder 2">
            <a:extLst>
              <a:ext uri="{FF2B5EF4-FFF2-40B4-BE49-F238E27FC236}">
                <a16:creationId xmlns:a16="http://schemas.microsoft.com/office/drawing/2014/main" id="{F88A52E7-8AF1-D849-8111-6DB1040C362D}"/>
              </a:ext>
            </a:extLst>
          </p:cNvPr>
          <p:cNvSpPr>
            <a:spLocks noGrp="1"/>
          </p:cNvSpPr>
          <p:nvPr>
            <p:ph idx="1"/>
          </p:nvPr>
        </p:nvSpPr>
        <p:spPr/>
        <p:txBody>
          <a:bodyPr/>
          <a:lstStyle/>
          <a:p>
            <a:pPr algn="just"/>
            <a:r>
              <a:rPr lang="en-US" sz="2800" b="1" i="1" dirty="0"/>
              <a:t>Justice, Equity and Good Conscience</a:t>
            </a:r>
          </a:p>
          <a:p>
            <a:pPr marL="0" indent="0" algn="just">
              <a:buNone/>
            </a:pPr>
            <a:r>
              <a:rPr lang="en-IN" sz="2800" dirty="0"/>
              <a:t>Such considerations as the requirements of natural Justice, the taking of a realistic view, the necessity of </a:t>
            </a:r>
            <a:r>
              <a:rPr lang="en-IN" sz="2800" u="sng" dirty="0"/>
              <a:t>doing what is right and fair and honest between man and man</a:t>
            </a:r>
            <a:r>
              <a:rPr lang="en-IN" sz="2800" dirty="0"/>
              <a:t>, conscientious observance of </a:t>
            </a:r>
            <a:r>
              <a:rPr lang="en-IN" sz="2800" u="sng" dirty="0"/>
              <a:t>rules of fair play, the quality of being equal or fair, common fairness</a:t>
            </a:r>
            <a:r>
              <a:rPr lang="en-IN" sz="2800" dirty="0"/>
              <a:t> as opposed to meticulous insistence upon the formalities of the law. </a:t>
            </a:r>
            <a:r>
              <a:rPr lang="en-IN" sz="2800" i="1" dirty="0"/>
              <a:t>[Long Service Leave (Engine Driver) Award case (1961) AELR, case 308]</a:t>
            </a:r>
            <a:endParaRPr lang="en-US" sz="2800" i="1" dirty="0"/>
          </a:p>
        </p:txBody>
      </p:sp>
    </p:spTree>
    <p:extLst>
      <p:ext uri="{BB962C8B-B14F-4D97-AF65-F5344CB8AC3E}">
        <p14:creationId xmlns:p14="http://schemas.microsoft.com/office/powerpoint/2010/main" val="767591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11CC3-5431-0640-BA44-C23BCA9FD834}"/>
              </a:ext>
            </a:extLst>
          </p:cNvPr>
          <p:cNvSpPr>
            <a:spLocks noGrp="1"/>
          </p:cNvSpPr>
          <p:nvPr>
            <p:ph type="title"/>
          </p:nvPr>
        </p:nvSpPr>
        <p:spPr/>
        <p:txBody>
          <a:bodyPr/>
          <a:lstStyle/>
          <a:p>
            <a:r>
              <a:rPr lang="en-US" b="1" dirty="0"/>
              <a:t>CLASSIFICATION OF LAWS</a:t>
            </a:r>
            <a:br>
              <a:rPr lang="en-IN" dirty="0"/>
            </a:br>
            <a:endParaRPr lang="en-US" dirty="0"/>
          </a:p>
        </p:txBody>
      </p:sp>
      <p:graphicFrame>
        <p:nvGraphicFramePr>
          <p:cNvPr id="4" name="Content Placeholder 3">
            <a:extLst>
              <a:ext uri="{FF2B5EF4-FFF2-40B4-BE49-F238E27FC236}">
                <a16:creationId xmlns:a16="http://schemas.microsoft.com/office/drawing/2014/main" id="{9131DC15-DC0E-4E4C-97C7-C38F431A1B3B}"/>
              </a:ext>
            </a:extLst>
          </p:cNvPr>
          <p:cNvGraphicFramePr>
            <a:graphicFrameLocks noGrp="1"/>
          </p:cNvGraphicFramePr>
          <p:nvPr>
            <p:ph idx="1"/>
            <p:extLst>
              <p:ext uri="{D42A27DB-BD31-4B8C-83A1-F6EECF244321}">
                <p14:modId xmlns:p14="http://schemas.microsoft.com/office/powerpoint/2010/main" val="1502604720"/>
              </p:ext>
            </p:extLst>
          </p:nvPr>
        </p:nvGraphicFramePr>
        <p:xfrm>
          <a:off x="1371600" y="1814512"/>
          <a:ext cx="9601200" cy="457200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978941876"/>
                    </a:ext>
                  </a:extLst>
                </a:gridCol>
                <a:gridCol w="4800600">
                  <a:extLst>
                    <a:ext uri="{9D8B030D-6E8A-4147-A177-3AD203B41FA5}">
                      <a16:colId xmlns:a16="http://schemas.microsoft.com/office/drawing/2014/main" val="2144654377"/>
                    </a:ext>
                  </a:extLst>
                </a:gridCol>
              </a:tblGrid>
              <a:tr h="370840">
                <a:tc>
                  <a:txBody>
                    <a:bodyPr/>
                    <a:lstStyle/>
                    <a:p>
                      <a:r>
                        <a:rPr lang="en-US" sz="2400" dirty="0"/>
                        <a:t>Civil</a:t>
                      </a:r>
                    </a:p>
                  </a:txBody>
                  <a:tcPr/>
                </a:tc>
                <a:tc>
                  <a:txBody>
                    <a:bodyPr/>
                    <a:lstStyle/>
                    <a:p>
                      <a:r>
                        <a:rPr lang="en-US" sz="2400" dirty="0"/>
                        <a:t>Criminal</a:t>
                      </a:r>
                    </a:p>
                  </a:txBody>
                  <a:tcPr/>
                </a:tc>
                <a:extLst>
                  <a:ext uri="{0D108BD9-81ED-4DB2-BD59-A6C34878D82A}">
                    <a16:rowId xmlns:a16="http://schemas.microsoft.com/office/drawing/2014/main" val="1962934193"/>
                  </a:ext>
                </a:extLst>
              </a:tr>
              <a:tr h="370840">
                <a:tc>
                  <a:txBody>
                    <a:bodyPr/>
                    <a:lstStyle/>
                    <a:p>
                      <a:r>
                        <a:rPr lang="en-US" sz="2400" kern="1200" dirty="0">
                          <a:solidFill>
                            <a:schemeClr val="dk1"/>
                          </a:solidFill>
                          <a:effectLst/>
                          <a:latin typeface="+mn-lt"/>
                          <a:ea typeface="+mn-ea"/>
                          <a:cs typeface="+mn-cs"/>
                        </a:rPr>
                        <a:t>Disputes between individuals</a:t>
                      </a:r>
                      <a:r>
                        <a:rPr lang="en-IN" sz="2400" dirty="0">
                          <a:effectLst/>
                        </a:rPr>
                        <a:t> </a:t>
                      </a:r>
                      <a:endParaRPr lang="en-US" sz="2400" dirty="0"/>
                    </a:p>
                  </a:txBody>
                  <a:tcPr/>
                </a:tc>
                <a:tc>
                  <a:txBody>
                    <a:bodyPr/>
                    <a:lstStyle/>
                    <a:p>
                      <a:r>
                        <a:rPr lang="en-US" sz="2400" dirty="0"/>
                        <a:t>Dispute between State and the individual</a:t>
                      </a:r>
                    </a:p>
                  </a:txBody>
                  <a:tcPr/>
                </a:tc>
                <a:extLst>
                  <a:ext uri="{0D108BD9-81ED-4DB2-BD59-A6C34878D82A}">
                    <a16:rowId xmlns:a16="http://schemas.microsoft.com/office/drawing/2014/main" val="1649106407"/>
                  </a:ext>
                </a:extLst>
              </a:tr>
              <a:tr h="370840">
                <a:tc>
                  <a:txBody>
                    <a:bodyPr/>
                    <a:lstStyle/>
                    <a:p>
                      <a:r>
                        <a:rPr lang="en-US" sz="2400" kern="1200" dirty="0">
                          <a:solidFill>
                            <a:schemeClr val="dk1"/>
                          </a:solidFill>
                          <a:effectLst/>
                          <a:latin typeface="+mn-lt"/>
                          <a:ea typeface="+mn-ea"/>
                          <a:cs typeface="+mn-cs"/>
                        </a:rPr>
                        <a:t>Object of civil law is the redress of wrongs by compelling compensation or restitution</a:t>
                      </a:r>
                      <a:r>
                        <a:rPr lang="en-IN" sz="2400" dirty="0">
                          <a:effectLst/>
                        </a:rPr>
                        <a:t> </a:t>
                      </a:r>
                      <a:endParaRPr lang="en-US" sz="2400" dirty="0"/>
                    </a:p>
                  </a:txBody>
                  <a:tcPr/>
                </a:tc>
                <a:tc>
                  <a:txBody>
                    <a:bodyPr/>
                    <a:lstStyle/>
                    <a:p>
                      <a:r>
                        <a:rPr lang="en-US" sz="2400" kern="1200" dirty="0">
                          <a:solidFill>
                            <a:schemeClr val="dk1"/>
                          </a:solidFill>
                          <a:effectLst/>
                          <a:latin typeface="+mn-lt"/>
                          <a:ea typeface="+mn-ea"/>
                          <a:cs typeface="+mn-cs"/>
                        </a:rPr>
                        <a:t>object of the law is to punish the wrongdoer; to deter not to commit same or similar crimes, to reform and  for retribution</a:t>
                      </a:r>
                      <a:r>
                        <a:rPr lang="en-IN" sz="2400" dirty="0">
                          <a:effectLst/>
                        </a:rPr>
                        <a:t> </a:t>
                      </a:r>
                      <a:endParaRPr lang="en-US" sz="2400" dirty="0"/>
                    </a:p>
                  </a:txBody>
                  <a:tcPr/>
                </a:tc>
                <a:extLst>
                  <a:ext uri="{0D108BD9-81ED-4DB2-BD59-A6C34878D82A}">
                    <a16:rowId xmlns:a16="http://schemas.microsoft.com/office/drawing/2014/main" val="290826516"/>
                  </a:ext>
                </a:extLst>
              </a:tr>
              <a:tr h="370840">
                <a:tc>
                  <a:txBody>
                    <a:bodyPr/>
                    <a:lstStyle/>
                    <a:p>
                      <a:r>
                        <a:rPr lang="en-US" sz="2400" kern="1200" dirty="0">
                          <a:solidFill>
                            <a:schemeClr val="dk1"/>
                          </a:solidFill>
                          <a:effectLst/>
                          <a:latin typeface="+mn-lt"/>
                          <a:ea typeface="+mn-ea"/>
                          <a:cs typeface="+mn-cs"/>
                        </a:rPr>
                        <a:t>Filed by the private party</a:t>
                      </a:r>
                      <a:r>
                        <a:rPr lang="en-IN" sz="2400" dirty="0">
                          <a:effectLst/>
                        </a:rPr>
                        <a:t> </a:t>
                      </a:r>
                      <a:endParaRPr lang="en-US" sz="2400" dirty="0"/>
                    </a:p>
                  </a:txBody>
                  <a:tcPr/>
                </a:tc>
                <a:tc>
                  <a:txBody>
                    <a:bodyPr/>
                    <a:lstStyle/>
                    <a:p>
                      <a:r>
                        <a:rPr lang="en-US" sz="2400" kern="1200" dirty="0">
                          <a:solidFill>
                            <a:schemeClr val="dk1"/>
                          </a:solidFill>
                          <a:effectLst/>
                          <a:latin typeface="+mn-lt"/>
                          <a:ea typeface="+mn-ea"/>
                          <a:cs typeface="+mn-cs"/>
                        </a:rPr>
                        <a:t>filed by the Government</a:t>
                      </a:r>
                      <a:endParaRPr lang="en-US" sz="2400" dirty="0"/>
                    </a:p>
                  </a:txBody>
                  <a:tcPr/>
                </a:tc>
                <a:extLst>
                  <a:ext uri="{0D108BD9-81ED-4DB2-BD59-A6C34878D82A}">
                    <a16:rowId xmlns:a16="http://schemas.microsoft.com/office/drawing/2014/main" val="3060032303"/>
                  </a:ext>
                </a:extLst>
              </a:tr>
              <a:tr h="370840">
                <a:tc>
                  <a:txBody>
                    <a:bodyPr/>
                    <a:lstStyle/>
                    <a:p>
                      <a:r>
                        <a:rPr lang="en-US" sz="2400" kern="1200" dirty="0">
                          <a:solidFill>
                            <a:schemeClr val="dk1"/>
                          </a:solidFill>
                          <a:effectLst/>
                          <a:latin typeface="+mn-lt"/>
                          <a:ea typeface="+mn-ea"/>
                          <a:cs typeface="+mn-cs"/>
                        </a:rPr>
                        <a:t>standard of proof  is ‘Preponderance of evidence’ </a:t>
                      </a:r>
                      <a:endParaRPr lang="en-US" sz="2400" dirty="0"/>
                    </a:p>
                  </a:txBody>
                  <a:tcPr/>
                </a:tc>
                <a:tc>
                  <a:txBody>
                    <a:bodyPr/>
                    <a:lstStyle/>
                    <a:p>
                      <a:r>
                        <a:rPr lang="en-US" sz="2400" kern="1200" dirty="0">
                          <a:solidFill>
                            <a:schemeClr val="dk1"/>
                          </a:solidFill>
                          <a:effectLst/>
                          <a:latin typeface="+mn-lt"/>
                          <a:ea typeface="+mn-ea"/>
                          <a:cs typeface="+mn-cs"/>
                        </a:rPr>
                        <a:t>prove beyond a reasonable doubt</a:t>
                      </a:r>
                      <a:r>
                        <a:rPr lang="en-IN" sz="2400" dirty="0">
                          <a:effectLst/>
                        </a:rPr>
                        <a:t> Standard</a:t>
                      </a:r>
                      <a:endParaRPr lang="en-US" sz="2400" dirty="0"/>
                    </a:p>
                  </a:txBody>
                  <a:tcPr/>
                </a:tc>
                <a:extLst>
                  <a:ext uri="{0D108BD9-81ED-4DB2-BD59-A6C34878D82A}">
                    <a16:rowId xmlns:a16="http://schemas.microsoft.com/office/drawing/2014/main" val="1662448154"/>
                  </a:ext>
                </a:extLst>
              </a:tr>
              <a:tr h="370840">
                <a:tc>
                  <a:txBody>
                    <a:bodyPr/>
                    <a:lstStyle/>
                    <a:p>
                      <a:r>
                        <a:rPr lang="en-US" sz="2400" dirty="0"/>
                        <a:t>Civil Courts </a:t>
                      </a:r>
                    </a:p>
                  </a:txBody>
                  <a:tcPr/>
                </a:tc>
                <a:tc>
                  <a:txBody>
                    <a:bodyPr/>
                    <a:lstStyle/>
                    <a:p>
                      <a:r>
                        <a:rPr lang="en-US" sz="2400" dirty="0"/>
                        <a:t>Criminal/ Sessions courts</a:t>
                      </a:r>
                    </a:p>
                  </a:txBody>
                  <a:tcPr/>
                </a:tc>
                <a:extLst>
                  <a:ext uri="{0D108BD9-81ED-4DB2-BD59-A6C34878D82A}">
                    <a16:rowId xmlns:a16="http://schemas.microsoft.com/office/drawing/2014/main" val="2005373262"/>
                  </a:ext>
                </a:extLst>
              </a:tr>
            </a:tbl>
          </a:graphicData>
        </a:graphic>
      </p:graphicFrame>
    </p:spTree>
    <p:extLst>
      <p:ext uri="{BB962C8B-B14F-4D97-AF65-F5344CB8AC3E}">
        <p14:creationId xmlns:p14="http://schemas.microsoft.com/office/powerpoint/2010/main" val="2968164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0368376-53F9-734F-BEDF-95B1406B5834}"/>
              </a:ext>
            </a:extLst>
          </p:cNvPr>
          <p:cNvGraphicFramePr>
            <a:graphicFrameLocks noGrp="1"/>
          </p:cNvGraphicFramePr>
          <p:nvPr>
            <p:ph idx="1"/>
            <p:extLst>
              <p:ext uri="{D42A27DB-BD31-4B8C-83A1-F6EECF244321}">
                <p14:modId xmlns:p14="http://schemas.microsoft.com/office/powerpoint/2010/main" val="3344262440"/>
              </p:ext>
            </p:extLst>
          </p:nvPr>
        </p:nvGraphicFramePr>
        <p:xfrm>
          <a:off x="1371600" y="638175"/>
          <a:ext cx="9601200" cy="210312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3439681552"/>
                    </a:ext>
                  </a:extLst>
                </a:gridCol>
                <a:gridCol w="4800600">
                  <a:extLst>
                    <a:ext uri="{9D8B030D-6E8A-4147-A177-3AD203B41FA5}">
                      <a16:colId xmlns:a16="http://schemas.microsoft.com/office/drawing/2014/main" val="3859723388"/>
                    </a:ext>
                  </a:extLst>
                </a:gridCol>
              </a:tblGrid>
              <a:tr h="370840">
                <a:tc>
                  <a:txBody>
                    <a:bodyPr/>
                    <a:lstStyle/>
                    <a:p>
                      <a:r>
                        <a:rPr lang="en-US" sz="2400" dirty="0"/>
                        <a:t>Territorial</a:t>
                      </a:r>
                    </a:p>
                  </a:txBody>
                  <a:tcPr/>
                </a:tc>
                <a:tc>
                  <a:txBody>
                    <a:bodyPr/>
                    <a:lstStyle/>
                    <a:p>
                      <a:r>
                        <a:rPr lang="en-US" sz="2400" dirty="0"/>
                        <a:t>Personal</a:t>
                      </a:r>
                    </a:p>
                  </a:txBody>
                  <a:tcPr/>
                </a:tc>
                <a:extLst>
                  <a:ext uri="{0D108BD9-81ED-4DB2-BD59-A6C34878D82A}">
                    <a16:rowId xmlns:a16="http://schemas.microsoft.com/office/drawing/2014/main" val="999987415"/>
                  </a:ext>
                </a:extLst>
              </a:tr>
              <a:tr h="370840">
                <a:tc>
                  <a:txBody>
                    <a:bodyPr/>
                    <a:lstStyle/>
                    <a:p>
                      <a:r>
                        <a:rPr lang="en-US" sz="2400" dirty="0"/>
                        <a:t>Laws applicable to everyone in the territory of India</a:t>
                      </a:r>
                    </a:p>
                  </a:txBody>
                  <a:tcPr/>
                </a:tc>
                <a:tc>
                  <a:txBody>
                    <a:bodyPr/>
                    <a:lstStyle/>
                    <a:p>
                      <a:r>
                        <a:rPr lang="en-US" sz="2400" dirty="0"/>
                        <a:t>Laws applicable to only a certain religious or faith based group</a:t>
                      </a:r>
                    </a:p>
                  </a:txBody>
                  <a:tcPr/>
                </a:tc>
                <a:extLst>
                  <a:ext uri="{0D108BD9-81ED-4DB2-BD59-A6C34878D82A}">
                    <a16:rowId xmlns:a16="http://schemas.microsoft.com/office/drawing/2014/main" val="3701555108"/>
                  </a:ext>
                </a:extLst>
              </a:tr>
              <a:tr h="370840">
                <a:tc>
                  <a:txBody>
                    <a:bodyPr/>
                    <a:lstStyle/>
                    <a:p>
                      <a:r>
                        <a:rPr lang="en-US" sz="2400" dirty="0" err="1"/>
                        <a:t>Eg.</a:t>
                      </a:r>
                      <a:r>
                        <a:rPr lang="en-US" sz="2400" dirty="0"/>
                        <a:t> Indian Penal Code, Special Marriage Act</a:t>
                      </a:r>
                    </a:p>
                  </a:txBody>
                  <a:tcPr/>
                </a:tc>
                <a:tc>
                  <a:txBody>
                    <a:bodyPr/>
                    <a:lstStyle/>
                    <a:p>
                      <a:r>
                        <a:rPr lang="en-US" sz="2400" dirty="0"/>
                        <a:t>Muslim Personal Law on Marriage and Divorce</a:t>
                      </a:r>
                    </a:p>
                  </a:txBody>
                  <a:tcPr/>
                </a:tc>
                <a:extLst>
                  <a:ext uri="{0D108BD9-81ED-4DB2-BD59-A6C34878D82A}">
                    <a16:rowId xmlns:a16="http://schemas.microsoft.com/office/drawing/2014/main" val="531745921"/>
                  </a:ext>
                </a:extLst>
              </a:tr>
            </a:tbl>
          </a:graphicData>
        </a:graphic>
      </p:graphicFrame>
      <p:graphicFrame>
        <p:nvGraphicFramePr>
          <p:cNvPr id="6" name="Table 5">
            <a:extLst>
              <a:ext uri="{FF2B5EF4-FFF2-40B4-BE49-F238E27FC236}">
                <a16:creationId xmlns:a16="http://schemas.microsoft.com/office/drawing/2014/main" id="{96808155-B411-854F-B15B-2A5EA763B8A0}"/>
              </a:ext>
            </a:extLst>
          </p:cNvPr>
          <p:cNvGraphicFramePr>
            <a:graphicFrameLocks noGrp="1"/>
          </p:cNvGraphicFramePr>
          <p:nvPr>
            <p:extLst>
              <p:ext uri="{D42A27DB-BD31-4B8C-83A1-F6EECF244321}">
                <p14:modId xmlns:p14="http://schemas.microsoft.com/office/powerpoint/2010/main" val="3058463744"/>
              </p:ext>
            </p:extLst>
          </p:nvPr>
        </p:nvGraphicFramePr>
        <p:xfrm>
          <a:off x="1515649" y="3429000"/>
          <a:ext cx="9457150" cy="2834640"/>
        </p:xfrm>
        <a:graphic>
          <a:graphicData uri="http://schemas.openxmlformats.org/drawingml/2006/table">
            <a:tbl>
              <a:tblPr firstRow="1" bandRow="1">
                <a:tableStyleId>{5C22544A-7EE6-4342-B048-85BDC9FD1C3A}</a:tableStyleId>
              </a:tblPr>
              <a:tblGrid>
                <a:gridCol w="4728575">
                  <a:extLst>
                    <a:ext uri="{9D8B030D-6E8A-4147-A177-3AD203B41FA5}">
                      <a16:colId xmlns:a16="http://schemas.microsoft.com/office/drawing/2014/main" val="1985056970"/>
                    </a:ext>
                  </a:extLst>
                </a:gridCol>
                <a:gridCol w="4728575">
                  <a:extLst>
                    <a:ext uri="{9D8B030D-6E8A-4147-A177-3AD203B41FA5}">
                      <a16:colId xmlns:a16="http://schemas.microsoft.com/office/drawing/2014/main" val="2233178867"/>
                    </a:ext>
                  </a:extLst>
                </a:gridCol>
              </a:tblGrid>
              <a:tr h="370840">
                <a:tc>
                  <a:txBody>
                    <a:bodyPr/>
                    <a:lstStyle/>
                    <a:p>
                      <a:r>
                        <a:rPr lang="en-US" sz="2400" dirty="0"/>
                        <a:t>Substantive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Procedural</a:t>
                      </a:r>
                    </a:p>
                    <a:p>
                      <a:endParaRPr lang="en-US" sz="2400" dirty="0"/>
                    </a:p>
                  </a:txBody>
                  <a:tcPr/>
                </a:tc>
                <a:extLst>
                  <a:ext uri="{0D108BD9-81ED-4DB2-BD59-A6C34878D82A}">
                    <a16:rowId xmlns:a16="http://schemas.microsoft.com/office/drawing/2014/main" val="18942415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Defines the rights, duties, obligations and powers of people</a:t>
                      </a:r>
                      <a:r>
                        <a:rPr lang="en-IN" sz="2400" dirty="0">
                          <a:effectLst/>
                        </a:rPr>
                        <a:t> </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Rules and regulations that govern the procedures of civil, criminal and administrative courts.</a:t>
                      </a:r>
                      <a:endParaRPr lang="en-US" sz="2400" dirty="0"/>
                    </a:p>
                    <a:p>
                      <a:endParaRPr lang="en-US" sz="2400" dirty="0"/>
                    </a:p>
                  </a:txBody>
                  <a:tcPr/>
                </a:tc>
                <a:extLst>
                  <a:ext uri="{0D108BD9-81ED-4DB2-BD59-A6C34878D82A}">
                    <a16:rowId xmlns:a16="http://schemas.microsoft.com/office/drawing/2014/main" val="496894959"/>
                  </a:ext>
                </a:extLst>
              </a:tr>
              <a:tr h="370840">
                <a:tc>
                  <a:txBody>
                    <a:bodyPr/>
                    <a:lstStyle/>
                    <a:p>
                      <a:r>
                        <a:rPr lang="en-US" sz="2400" dirty="0" err="1"/>
                        <a:t>eg</a:t>
                      </a:r>
                      <a:r>
                        <a:rPr lang="en-US" sz="2400" dirty="0"/>
                        <a:t>: Indian Penal Code</a:t>
                      </a:r>
                    </a:p>
                  </a:txBody>
                  <a:tcPr/>
                </a:tc>
                <a:tc>
                  <a:txBody>
                    <a:bodyPr/>
                    <a:lstStyle/>
                    <a:p>
                      <a:r>
                        <a:rPr lang="en-US" sz="2400" dirty="0" err="1"/>
                        <a:t>eg</a:t>
                      </a:r>
                      <a:r>
                        <a:rPr lang="en-US" sz="2400" dirty="0"/>
                        <a:t>: Criminal Procedure Code</a:t>
                      </a:r>
                    </a:p>
                  </a:txBody>
                  <a:tcPr/>
                </a:tc>
                <a:extLst>
                  <a:ext uri="{0D108BD9-81ED-4DB2-BD59-A6C34878D82A}">
                    <a16:rowId xmlns:a16="http://schemas.microsoft.com/office/drawing/2014/main" val="1752826373"/>
                  </a:ext>
                </a:extLst>
              </a:tr>
            </a:tbl>
          </a:graphicData>
        </a:graphic>
      </p:graphicFrame>
    </p:spTree>
    <p:extLst>
      <p:ext uri="{BB962C8B-B14F-4D97-AF65-F5344CB8AC3E}">
        <p14:creationId xmlns:p14="http://schemas.microsoft.com/office/powerpoint/2010/main" val="968841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3FE2F-EE99-2346-B482-662898CC9321}"/>
              </a:ext>
            </a:extLst>
          </p:cNvPr>
          <p:cNvSpPr>
            <a:spLocks noGrp="1"/>
          </p:cNvSpPr>
          <p:nvPr>
            <p:ph type="title"/>
          </p:nvPr>
        </p:nvSpPr>
        <p:spPr/>
        <p:txBody>
          <a:bodyPr/>
          <a:lstStyle/>
          <a:p>
            <a:r>
              <a:rPr lang="en-US" b="1" dirty="0"/>
              <a:t>OPERATIVE TOOLS OF LAW</a:t>
            </a:r>
            <a:br>
              <a:rPr lang="en-IN" dirty="0"/>
            </a:br>
            <a:endParaRPr lang="en-US" dirty="0"/>
          </a:p>
        </p:txBody>
      </p:sp>
      <p:sp>
        <p:nvSpPr>
          <p:cNvPr id="3" name="Content Placeholder 2">
            <a:extLst>
              <a:ext uri="{FF2B5EF4-FFF2-40B4-BE49-F238E27FC236}">
                <a16:creationId xmlns:a16="http://schemas.microsoft.com/office/drawing/2014/main" id="{C0B37C01-68C1-6349-BDD1-1FE2D0F0D1F9}"/>
              </a:ext>
            </a:extLst>
          </p:cNvPr>
          <p:cNvSpPr>
            <a:spLocks noGrp="1"/>
          </p:cNvSpPr>
          <p:nvPr>
            <p:ph idx="1"/>
          </p:nvPr>
        </p:nvSpPr>
        <p:spPr/>
        <p:txBody>
          <a:bodyPr>
            <a:noAutofit/>
          </a:bodyPr>
          <a:lstStyle/>
          <a:p>
            <a:pPr marL="0" indent="0">
              <a:buNone/>
            </a:pPr>
            <a:r>
              <a:rPr lang="en-US" sz="2800" dirty="0"/>
              <a:t>I. </a:t>
            </a:r>
            <a:r>
              <a:rPr lang="en-US" sz="2800" b="1" dirty="0"/>
              <a:t>Rights and Duties:</a:t>
            </a:r>
            <a:r>
              <a:rPr lang="en-US" sz="2800" dirty="0"/>
              <a:t> </a:t>
            </a:r>
            <a:endParaRPr lang="en-IN" sz="2800" dirty="0"/>
          </a:p>
          <a:p>
            <a:pPr>
              <a:buFont typeface="Courier New" panose="02070309020205020404" pitchFamily="49" charset="0"/>
              <a:buChar char="o"/>
            </a:pPr>
            <a:r>
              <a:rPr lang="en-US" sz="2800" dirty="0"/>
              <a:t>Salmond: “A legal right is an </a:t>
            </a:r>
            <a:r>
              <a:rPr lang="en-US" sz="2800" i="1" u="sng" dirty="0"/>
              <a:t>interest </a:t>
            </a:r>
            <a:r>
              <a:rPr lang="en-US" sz="2800" dirty="0"/>
              <a:t>recognized and </a:t>
            </a:r>
            <a:r>
              <a:rPr lang="en-US" sz="2800" u="sng" dirty="0"/>
              <a:t>protected by a rule of legal Justice ..</a:t>
            </a:r>
            <a:r>
              <a:rPr lang="en-US" sz="2800" dirty="0"/>
              <a:t>”. </a:t>
            </a:r>
          </a:p>
          <a:p>
            <a:pPr>
              <a:buFont typeface="Courier New" panose="02070309020205020404" pitchFamily="49" charset="0"/>
              <a:buChar char="o"/>
            </a:pPr>
            <a:r>
              <a:rPr lang="en-US" sz="2800" dirty="0"/>
              <a:t>Holland: “A right means a capacity residing in one man of </a:t>
            </a:r>
            <a:r>
              <a:rPr lang="en-US" sz="2800" u="sng" dirty="0"/>
              <a:t>controlling </a:t>
            </a:r>
            <a:r>
              <a:rPr lang="en-US" sz="2800" dirty="0"/>
              <a:t>with the </a:t>
            </a:r>
            <a:r>
              <a:rPr lang="en-US" sz="2800" u="sng" dirty="0"/>
              <a:t>assent and assistance of the state </a:t>
            </a:r>
            <a:r>
              <a:rPr lang="en-US" sz="2800" dirty="0"/>
              <a:t>the acts of the other”. </a:t>
            </a:r>
          </a:p>
        </p:txBody>
      </p:sp>
    </p:spTree>
    <p:extLst>
      <p:ext uri="{BB962C8B-B14F-4D97-AF65-F5344CB8AC3E}">
        <p14:creationId xmlns:p14="http://schemas.microsoft.com/office/powerpoint/2010/main" val="3399774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652746-4FBC-3745-BBDA-3561C96F5E33}"/>
              </a:ext>
            </a:extLst>
          </p:cNvPr>
          <p:cNvSpPr>
            <a:spLocks noGrp="1"/>
          </p:cNvSpPr>
          <p:nvPr>
            <p:ph idx="1"/>
          </p:nvPr>
        </p:nvSpPr>
        <p:spPr>
          <a:xfrm>
            <a:off x="1371600" y="500063"/>
            <a:ext cx="9601200" cy="5367337"/>
          </a:xfrm>
        </p:spPr>
        <p:txBody>
          <a:bodyPr/>
          <a:lstStyle/>
          <a:p>
            <a:endParaRPr lang="en-US" sz="2800" b="1" dirty="0">
              <a:latin typeface="Bookman Old Style" panose="02050604050505020204" pitchFamily="18" charset="0"/>
            </a:endParaRPr>
          </a:p>
          <a:p>
            <a:r>
              <a:rPr lang="en-US" sz="2800" b="1" dirty="0">
                <a:latin typeface="Bookman Old Style" panose="02050604050505020204" pitchFamily="18" charset="0"/>
              </a:rPr>
              <a:t>Classification of Rights</a:t>
            </a:r>
          </a:p>
          <a:p>
            <a:pPr marL="0" indent="0">
              <a:buNone/>
            </a:pPr>
            <a:endParaRPr lang="en-US" sz="2800" b="1" dirty="0">
              <a:latin typeface="Bookman Old Style" panose="02050604050505020204" pitchFamily="18" charset="0"/>
            </a:endParaRPr>
          </a:p>
          <a:p>
            <a:pPr lvl="0">
              <a:buFont typeface="Courier New" panose="02070309020205020404" pitchFamily="49" charset="0"/>
              <a:buChar char="o"/>
            </a:pPr>
            <a:r>
              <a:rPr lang="en-US" sz="2800" dirty="0">
                <a:latin typeface="Bookman Old Style" panose="02050604050505020204" pitchFamily="18" charset="0"/>
              </a:rPr>
              <a:t>Fundamental rights	</a:t>
            </a:r>
            <a:endParaRPr lang="en-IN" sz="2800" dirty="0">
              <a:latin typeface="Bookman Old Style" panose="02050604050505020204" pitchFamily="18" charset="0"/>
            </a:endParaRPr>
          </a:p>
          <a:p>
            <a:pPr lvl="0">
              <a:buFont typeface="Courier New" panose="02070309020205020404" pitchFamily="49" charset="0"/>
              <a:buChar char="o"/>
            </a:pPr>
            <a:r>
              <a:rPr lang="en-US" sz="2800" dirty="0">
                <a:latin typeface="Bookman Old Style" panose="02050604050505020204" pitchFamily="18" charset="0"/>
              </a:rPr>
              <a:t>Public rights	</a:t>
            </a:r>
            <a:endParaRPr lang="en-IN" sz="2800" dirty="0">
              <a:latin typeface="Bookman Old Style" panose="02050604050505020204" pitchFamily="18" charset="0"/>
            </a:endParaRPr>
          </a:p>
          <a:p>
            <a:pPr lvl="0">
              <a:buFont typeface="Courier New" panose="02070309020205020404" pitchFamily="49" charset="0"/>
              <a:buChar char="o"/>
            </a:pPr>
            <a:r>
              <a:rPr lang="en-US" sz="2800" dirty="0">
                <a:latin typeface="Bookman Old Style" panose="02050604050505020204" pitchFamily="18" charset="0"/>
              </a:rPr>
              <a:t>Personal rights</a:t>
            </a:r>
            <a:endParaRPr lang="en-IN" sz="2800" dirty="0">
              <a:latin typeface="Bookman Old Style" panose="02050604050505020204" pitchFamily="18" charset="0"/>
            </a:endParaRPr>
          </a:p>
          <a:p>
            <a:pPr lvl="0">
              <a:buFont typeface="Courier New" panose="02070309020205020404" pitchFamily="49" charset="0"/>
              <a:buChar char="o"/>
            </a:pPr>
            <a:r>
              <a:rPr lang="en-US" sz="2800" dirty="0">
                <a:latin typeface="Bookman Old Style" panose="02050604050505020204" pitchFamily="18" charset="0"/>
              </a:rPr>
              <a:t>Customary rights</a:t>
            </a:r>
            <a:endParaRPr lang="en-IN" sz="2800" dirty="0">
              <a:latin typeface="Bookman Old Style" panose="02050604050505020204" pitchFamily="18" charset="0"/>
            </a:endParaRPr>
          </a:p>
          <a:p>
            <a:pPr>
              <a:buFont typeface="Courier New" panose="02070309020205020404" pitchFamily="49" charset="0"/>
              <a:buChar char="o"/>
            </a:pPr>
            <a:r>
              <a:rPr lang="en-US" sz="2800" dirty="0">
                <a:latin typeface="Bookman Old Style" panose="02050604050505020204" pitchFamily="18" charset="0"/>
              </a:rPr>
              <a:t>Contractual rights</a:t>
            </a:r>
            <a:r>
              <a:rPr lang="en-IN" sz="2800" dirty="0">
                <a:latin typeface="Bookman Old Style" panose="02050604050505020204" pitchFamily="18" charset="0"/>
              </a:rPr>
              <a:t> </a:t>
            </a:r>
          </a:p>
          <a:p>
            <a:pPr marL="0" indent="0">
              <a:buNone/>
            </a:pPr>
            <a:endParaRPr lang="en-US" dirty="0"/>
          </a:p>
        </p:txBody>
      </p:sp>
    </p:spTree>
    <p:extLst>
      <p:ext uri="{BB962C8B-B14F-4D97-AF65-F5344CB8AC3E}">
        <p14:creationId xmlns:p14="http://schemas.microsoft.com/office/powerpoint/2010/main" val="671707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CAA03-1CE3-4A4D-B392-0E236D3EE227}"/>
              </a:ext>
            </a:extLst>
          </p:cNvPr>
          <p:cNvSpPr>
            <a:spLocks noGrp="1"/>
          </p:cNvSpPr>
          <p:nvPr>
            <p:ph type="title"/>
          </p:nvPr>
        </p:nvSpPr>
        <p:spPr>
          <a:xfrm>
            <a:off x="1371600" y="300038"/>
            <a:ext cx="9601200" cy="771525"/>
          </a:xfrm>
        </p:spPr>
        <p:txBody>
          <a:bodyPr>
            <a:normAutofit fontScale="90000"/>
          </a:bodyPr>
          <a:lstStyle/>
          <a:p>
            <a:r>
              <a:rPr lang="en-US" b="1" dirty="0"/>
              <a:t>REMEDIES UNDER LAW </a:t>
            </a:r>
            <a:br>
              <a:rPr lang="en-IN" dirty="0"/>
            </a:br>
            <a:endParaRPr lang="en-US" dirty="0"/>
          </a:p>
        </p:txBody>
      </p:sp>
      <p:sp>
        <p:nvSpPr>
          <p:cNvPr id="3" name="Content Placeholder 2">
            <a:extLst>
              <a:ext uri="{FF2B5EF4-FFF2-40B4-BE49-F238E27FC236}">
                <a16:creationId xmlns:a16="http://schemas.microsoft.com/office/drawing/2014/main" id="{4AC3CFFD-43E0-674E-A3C8-A4EAE2816F15}"/>
              </a:ext>
            </a:extLst>
          </p:cNvPr>
          <p:cNvSpPr>
            <a:spLocks noGrp="1"/>
          </p:cNvSpPr>
          <p:nvPr>
            <p:ph idx="1"/>
          </p:nvPr>
        </p:nvSpPr>
        <p:spPr>
          <a:xfrm>
            <a:off x="1371600" y="1071563"/>
            <a:ext cx="9601200" cy="5786437"/>
          </a:xfrm>
        </p:spPr>
        <p:txBody>
          <a:bodyPr>
            <a:normAutofit/>
          </a:bodyPr>
          <a:lstStyle/>
          <a:p>
            <a:pPr lvl="0"/>
            <a:endParaRPr lang="en-US" sz="2400" b="1" dirty="0"/>
          </a:p>
          <a:p>
            <a:pPr lvl="0"/>
            <a:r>
              <a:rPr lang="en-US" sz="2400" b="1" dirty="0"/>
              <a:t>Constitutional Law</a:t>
            </a:r>
          </a:p>
          <a:p>
            <a:pPr lvl="0">
              <a:buFont typeface="Courier New" panose="02070309020205020404" pitchFamily="49" charset="0"/>
              <a:buChar char="o"/>
            </a:pPr>
            <a:r>
              <a:rPr lang="en-US" sz="2400" dirty="0"/>
              <a:t>Writs : Habeas Corpus,</a:t>
            </a:r>
            <a:r>
              <a:rPr lang="en-IN" sz="2400" dirty="0"/>
              <a:t> </a:t>
            </a:r>
            <a:r>
              <a:rPr lang="en-US" sz="2400" dirty="0"/>
              <a:t>Quo </a:t>
            </a:r>
            <a:r>
              <a:rPr lang="en-US" sz="2400" dirty="0" err="1"/>
              <a:t>Warranto</a:t>
            </a:r>
            <a:r>
              <a:rPr lang="en-US" sz="2400" dirty="0"/>
              <a:t>, Mandamus, Certiorari, Prohibition</a:t>
            </a:r>
            <a:r>
              <a:rPr lang="en-IN" sz="2400" dirty="0"/>
              <a:t> </a:t>
            </a:r>
          </a:p>
          <a:p>
            <a:pPr marL="0" lvl="0" indent="0">
              <a:buNone/>
            </a:pPr>
            <a:endParaRPr lang="en-IN" sz="2400" dirty="0"/>
          </a:p>
          <a:p>
            <a:r>
              <a:rPr lang="en-US" sz="2400" b="1" dirty="0"/>
              <a:t>Civil Law</a:t>
            </a:r>
            <a:r>
              <a:rPr lang="en-IN" sz="2400" dirty="0"/>
              <a:t> </a:t>
            </a:r>
          </a:p>
          <a:p>
            <a:pPr>
              <a:buFont typeface="Courier New" panose="02070309020205020404" pitchFamily="49" charset="0"/>
              <a:buChar char="o"/>
            </a:pPr>
            <a:r>
              <a:rPr lang="en-IN" sz="2400" dirty="0"/>
              <a:t>Damages: General and Special</a:t>
            </a:r>
          </a:p>
          <a:p>
            <a:pPr>
              <a:buFont typeface="Courier New" panose="02070309020205020404" pitchFamily="49" charset="0"/>
              <a:buChar char="o"/>
            </a:pPr>
            <a:r>
              <a:rPr lang="en-IN" sz="2400" dirty="0"/>
              <a:t>Maintenance</a:t>
            </a:r>
          </a:p>
          <a:p>
            <a:pPr>
              <a:buFont typeface="Courier New" panose="02070309020205020404" pitchFamily="49" charset="0"/>
              <a:buChar char="o"/>
            </a:pPr>
            <a:r>
              <a:rPr lang="en-IN" sz="2400" dirty="0"/>
              <a:t>Mesne Profits</a:t>
            </a:r>
          </a:p>
          <a:p>
            <a:pPr>
              <a:buFont typeface="Courier New" panose="02070309020205020404" pitchFamily="49" charset="0"/>
              <a:buChar char="o"/>
            </a:pPr>
            <a:r>
              <a:rPr lang="en-IN" sz="2400" dirty="0"/>
              <a:t>Partition</a:t>
            </a:r>
          </a:p>
          <a:p>
            <a:pPr marL="0" indent="0">
              <a:buNone/>
            </a:pPr>
            <a:endParaRPr lang="en-IN" sz="2400" dirty="0"/>
          </a:p>
          <a:p>
            <a:pPr>
              <a:buFont typeface="Wingdings" pitchFamily="2" charset="2"/>
              <a:buChar char="§"/>
            </a:pPr>
            <a:endParaRPr lang="en-IN" dirty="0"/>
          </a:p>
          <a:p>
            <a:pPr lvl="0"/>
            <a:endParaRPr lang="en-US" dirty="0"/>
          </a:p>
        </p:txBody>
      </p:sp>
    </p:spTree>
    <p:extLst>
      <p:ext uri="{BB962C8B-B14F-4D97-AF65-F5344CB8AC3E}">
        <p14:creationId xmlns:p14="http://schemas.microsoft.com/office/powerpoint/2010/main" val="3503412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6B107-5901-0742-A193-A198B305DAFB}"/>
              </a:ext>
            </a:extLst>
          </p:cNvPr>
          <p:cNvSpPr>
            <a:spLocks noGrp="1"/>
          </p:cNvSpPr>
          <p:nvPr>
            <p:ph type="title"/>
          </p:nvPr>
        </p:nvSpPr>
        <p:spPr/>
        <p:txBody>
          <a:bodyPr/>
          <a:lstStyle/>
          <a:p>
            <a:r>
              <a:rPr lang="en-US" b="1" dirty="0"/>
              <a:t>REMEDIES UNDER LAW</a:t>
            </a:r>
            <a:endParaRPr lang="en-US" dirty="0"/>
          </a:p>
        </p:txBody>
      </p:sp>
      <p:sp>
        <p:nvSpPr>
          <p:cNvPr id="3" name="Content Placeholder 2">
            <a:extLst>
              <a:ext uri="{FF2B5EF4-FFF2-40B4-BE49-F238E27FC236}">
                <a16:creationId xmlns:a16="http://schemas.microsoft.com/office/drawing/2014/main" id="{854218AC-B03D-4B47-8353-5535C57460F7}"/>
              </a:ext>
            </a:extLst>
          </p:cNvPr>
          <p:cNvSpPr>
            <a:spLocks noGrp="1"/>
          </p:cNvSpPr>
          <p:nvPr>
            <p:ph idx="1"/>
          </p:nvPr>
        </p:nvSpPr>
        <p:spPr>
          <a:xfrm>
            <a:off x="1371600" y="1943101"/>
            <a:ext cx="9601200" cy="4486274"/>
          </a:xfrm>
        </p:spPr>
        <p:txBody>
          <a:bodyPr/>
          <a:lstStyle/>
          <a:p>
            <a:pPr>
              <a:buSzPct val="150000"/>
              <a:buFont typeface="Wingdings" pitchFamily="2" charset="2"/>
              <a:buChar char="§"/>
            </a:pPr>
            <a:r>
              <a:rPr lang="en-IN" sz="2400" b="1" dirty="0"/>
              <a:t>Criminal Law</a:t>
            </a:r>
          </a:p>
          <a:p>
            <a:pPr lvl="0">
              <a:buFont typeface="Courier New" panose="02070309020205020404" pitchFamily="49" charset="0"/>
              <a:buChar char="o"/>
            </a:pPr>
            <a:r>
              <a:rPr lang="en-US" sz="2400" dirty="0"/>
              <a:t>Death</a:t>
            </a:r>
            <a:endParaRPr lang="en-IN" sz="2400" dirty="0"/>
          </a:p>
          <a:p>
            <a:pPr lvl="0">
              <a:buFont typeface="Courier New" panose="02070309020205020404" pitchFamily="49" charset="0"/>
              <a:buChar char="o"/>
            </a:pPr>
            <a:r>
              <a:rPr lang="en-US" sz="2400" dirty="0"/>
              <a:t>Imprisonment for life</a:t>
            </a:r>
            <a:endParaRPr lang="en-IN" sz="2400" dirty="0"/>
          </a:p>
          <a:p>
            <a:pPr lvl="0">
              <a:buFont typeface="Courier New" panose="02070309020205020404" pitchFamily="49" charset="0"/>
              <a:buChar char="o"/>
            </a:pPr>
            <a:r>
              <a:rPr lang="en-US" sz="2400" dirty="0"/>
              <a:t>Imprisonment- Rigorous and Simple</a:t>
            </a:r>
            <a:endParaRPr lang="en-IN" sz="2400" dirty="0"/>
          </a:p>
          <a:p>
            <a:pPr lvl="0">
              <a:buFont typeface="Courier New" panose="02070309020205020404" pitchFamily="49" charset="0"/>
              <a:buChar char="o"/>
            </a:pPr>
            <a:r>
              <a:rPr lang="en-US" sz="2400" dirty="0"/>
              <a:t>Forfeiture of property</a:t>
            </a:r>
            <a:endParaRPr lang="en-IN" sz="2400" dirty="0"/>
          </a:p>
          <a:p>
            <a:pPr lvl="0">
              <a:buFont typeface="Courier New" panose="02070309020205020404" pitchFamily="49" charset="0"/>
              <a:buChar char="o"/>
            </a:pPr>
            <a:r>
              <a:rPr lang="en-US" sz="2400" dirty="0"/>
              <a:t>Fine</a:t>
            </a:r>
            <a:endParaRPr lang="en-IN" sz="2400" dirty="0"/>
          </a:p>
          <a:p>
            <a:pPr lvl="0">
              <a:buFont typeface="Courier New" panose="02070309020205020404" pitchFamily="49" charset="0"/>
              <a:buChar char="o"/>
            </a:pPr>
            <a:r>
              <a:rPr lang="en-US" sz="2400" dirty="0"/>
              <a:t>Compensation</a:t>
            </a:r>
            <a:endParaRPr lang="en-IN" sz="2400" dirty="0"/>
          </a:p>
          <a:p>
            <a:pPr marL="0" indent="0">
              <a:buNone/>
            </a:pPr>
            <a:endParaRPr lang="en-US" dirty="0"/>
          </a:p>
        </p:txBody>
      </p:sp>
    </p:spTree>
    <p:extLst>
      <p:ext uri="{BB962C8B-B14F-4D97-AF65-F5344CB8AC3E}">
        <p14:creationId xmlns:p14="http://schemas.microsoft.com/office/powerpoint/2010/main" val="3991461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995C-DEC3-EC4C-A4D8-C859BD6A8CE4}"/>
              </a:ext>
            </a:extLst>
          </p:cNvPr>
          <p:cNvSpPr>
            <a:spLocks noGrp="1"/>
          </p:cNvSpPr>
          <p:nvPr>
            <p:ph type="title"/>
          </p:nvPr>
        </p:nvSpPr>
        <p:spPr/>
        <p:txBody>
          <a:bodyPr/>
          <a:lstStyle/>
          <a:p>
            <a:r>
              <a:rPr lang="en-US" b="1" dirty="0"/>
              <a:t>REMEDIES UNDER LAW</a:t>
            </a:r>
            <a:endParaRPr lang="en-US" dirty="0"/>
          </a:p>
        </p:txBody>
      </p:sp>
      <p:sp>
        <p:nvSpPr>
          <p:cNvPr id="3" name="Content Placeholder 2">
            <a:extLst>
              <a:ext uri="{FF2B5EF4-FFF2-40B4-BE49-F238E27FC236}">
                <a16:creationId xmlns:a16="http://schemas.microsoft.com/office/drawing/2014/main" id="{ED895E6E-A6E4-D344-9DD1-954CB180C4D4}"/>
              </a:ext>
            </a:extLst>
          </p:cNvPr>
          <p:cNvSpPr>
            <a:spLocks noGrp="1"/>
          </p:cNvSpPr>
          <p:nvPr>
            <p:ph idx="1"/>
          </p:nvPr>
        </p:nvSpPr>
        <p:spPr>
          <a:xfrm>
            <a:off x="1371600" y="1657349"/>
            <a:ext cx="9601200" cy="5014914"/>
          </a:xfrm>
        </p:spPr>
        <p:txBody>
          <a:bodyPr>
            <a:normAutofit/>
          </a:bodyPr>
          <a:lstStyle/>
          <a:p>
            <a:r>
              <a:rPr lang="en-US" b="1" dirty="0"/>
              <a:t>Consumer Protection Law</a:t>
            </a:r>
          </a:p>
          <a:p>
            <a:pPr lvl="0">
              <a:buFont typeface="Courier New" panose="02070309020205020404" pitchFamily="49" charset="0"/>
              <a:buChar char="o"/>
            </a:pPr>
            <a:r>
              <a:rPr lang="en-US" dirty="0"/>
              <a:t>Repair of defective goods. </a:t>
            </a:r>
            <a:endParaRPr lang="en-IN" dirty="0"/>
          </a:p>
          <a:p>
            <a:pPr lvl="0">
              <a:buFont typeface="Courier New" panose="02070309020205020404" pitchFamily="49" charset="0"/>
              <a:buChar char="o"/>
            </a:pPr>
            <a:r>
              <a:rPr lang="en-US" dirty="0"/>
              <a:t>Replacement of defective goods. </a:t>
            </a:r>
            <a:endParaRPr lang="en-IN" dirty="0"/>
          </a:p>
          <a:p>
            <a:pPr lvl="0">
              <a:buFont typeface="Courier New" panose="02070309020205020404" pitchFamily="49" charset="0"/>
              <a:buChar char="o"/>
            </a:pPr>
            <a:r>
              <a:rPr lang="en-US" dirty="0"/>
              <a:t>Refund of price paid for the defective goods or service. </a:t>
            </a:r>
            <a:endParaRPr lang="en-IN" dirty="0"/>
          </a:p>
          <a:p>
            <a:pPr lvl="0">
              <a:buFont typeface="Courier New" panose="02070309020205020404" pitchFamily="49" charset="0"/>
              <a:buChar char="o"/>
            </a:pPr>
            <a:r>
              <a:rPr lang="en-US" dirty="0"/>
              <a:t>Removal of deficiency in service. </a:t>
            </a:r>
            <a:endParaRPr lang="en-IN" dirty="0"/>
          </a:p>
          <a:p>
            <a:pPr lvl="0">
              <a:buFont typeface="Courier New" panose="02070309020205020404" pitchFamily="49" charset="0"/>
              <a:buChar char="o"/>
            </a:pPr>
            <a:r>
              <a:rPr lang="en-US" dirty="0"/>
              <a:t>Refund of extra money charge. </a:t>
            </a:r>
            <a:endParaRPr lang="en-IN" dirty="0"/>
          </a:p>
          <a:p>
            <a:pPr lvl="0">
              <a:buFont typeface="Courier New" panose="02070309020205020404" pitchFamily="49" charset="0"/>
              <a:buChar char="o"/>
            </a:pPr>
            <a:r>
              <a:rPr lang="en-US" dirty="0"/>
              <a:t>Withdrawal of goods hazardous to life and safety. </a:t>
            </a:r>
            <a:endParaRPr lang="en-IN" dirty="0"/>
          </a:p>
          <a:p>
            <a:pPr lvl="0">
              <a:buFont typeface="Courier New" panose="02070309020205020404" pitchFamily="49" charset="0"/>
              <a:buChar char="o"/>
            </a:pPr>
            <a:r>
              <a:rPr lang="en-US" dirty="0"/>
              <a:t>Compensation</a:t>
            </a:r>
            <a:endParaRPr lang="en-IN" dirty="0"/>
          </a:p>
          <a:p>
            <a:pPr lvl="0">
              <a:buFont typeface="Courier New" panose="02070309020205020404" pitchFamily="49" charset="0"/>
              <a:buChar char="o"/>
            </a:pPr>
            <a:r>
              <a:rPr lang="en-US" dirty="0"/>
              <a:t>Adequate cost of filing and pursuing the complaint. </a:t>
            </a:r>
            <a:endParaRPr lang="en-IN" dirty="0"/>
          </a:p>
          <a:p>
            <a:pPr>
              <a:buFont typeface="Courier New" panose="02070309020205020404" pitchFamily="49" charset="0"/>
              <a:buChar char="o"/>
            </a:pPr>
            <a:r>
              <a:rPr lang="en-US" dirty="0"/>
              <a:t>Grant of punitive damages.</a:t>
            </a:r>
            <a:r>
              <a:rPr lang="en-IN" dirty="0"/>
              <a:t> </a:t>
            </a:r>
            <a:endParaRPr lang="en-US" dirty="0"/>
          </a:p>
        </p:txBody>
      </p:sp>
    </p:spTree>
    <p:extLst>
      <p:ext uri="{BB962C8B-B14F-4D97-AF65-F5344CB8AC3E}">
        <p14:creationId xmlns:p14="http://schemas.microsoft.com/office/powerpoint/2010/main" val="748928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9E2C8-C0C3-A642-90CF-8A0F280D5274}"/>
              </a:ext>
            </a:extLst>
          </p:cNvPr>
          <p:cNvSpPr>
            <a:spLocks noGrp="1"/>
          </p:cNvSpPr>
          <p:nvPr>
            <p:ph type="title"/>
          </p:nvPr>
        </p:nvSpPr>
        <p:spPr/>
        <p:txBody>
          <a:bodyPr>
            <a:normAutofit fontScale="90000"/>
          </a:bodyPr>
          <a:lstStyle/>
          <a:p>
            <a:r>
              <a:rPr lang="en-US" b="1" dirty="0"/>
              <a:t>LEGAL SYSTEM AMONGST INTERNATIONAL INSTITUTIONS AND COUNTRIES</a:t>
            </a:r>
            <a:br>
              <a:rPr lang="en-IN" dirty="0"/>
            </a:br>
            <a:endParaRPr lang="en-US" dirty="0"/>
          </a:p>
        </p:txBody>
      </p:sp>
      <p:sp>
        <p:nvSpPr>
          <p:cNvPr id="3" name="Content Placeholder 2">
            <a:extLst>
              <a:ext uri="{FF2B5EF4-FFF2-40B4-BE49-F238E27FC236}">
                <a16:creationId xmlns:a16="http://schemas.microsoft.com/office/drawing/2014/main" id="{087FBBDC-DE2A-9547-9F5D-A1094A79A787}"/>
              </a:ext>
            </a:extLst>
          </p:cNvPr>
          <p:cNvSpPr>
            <a:spLocks noGrp="1"/>
          </p:cNvSpPr>
          <p:nvPr>
            <p:ph idx="1"/>
          </p:nvPr>
        </p:nvSpPr>
        <p:spPr/>
        <p:txBody>
          <a:bodyPr>
            <a:normAutofit fontScale="77500" lnSpcReduction="20000"/>
          </a:bodyPr>
          <a:lstStyle/>
          <a:p>
            <a:r>
              <a:rPr lang="en-US" sz="2800" dirty="0"/>
              <a:t>Treaties</a:t>
            </a:r>
          </a:p>
          <a:p>
            <a:pPr marL="0" indent="0">
              <a:buNone/>
            </a:pPr>
            <a:endParaRPr lang="en-US" sz="2800" dirty="0"/>
          </a:p>
          <a:p>
            <a:r>
              <a:rPr lang="en-US" sz="2800" dirty="0"/>
              <a:t>Customary International Law: state action and </a:t>
            </a:r>
            <a:r>
              <a:rPr lang="en-US" sz="2800" i="1" dirty="0" err="1"/>
              <a:t>opinio</a:t>
            </a:r>
            <a:r>
              <a:rPr lang="en-US" sz="2800" i="1" dirty="0"/>
              <a:t> Juris</a:t>
            </a:r>
          </a:p>
          <a:p>
            <a:pPr marL="0" indent="0">
              <a:buNone/>
            </a:pPr>
            <a:endParaRPr lang="en-US" sz="2800" dirty="0"/>
          </a:p>
          <a:p>
            <a:r>
              <a:rPr lang="en-US" sz="2800" dirty="0"/>
              <a:t>International Institutions: United Nations, World Trade Organizations</a:t>
            </a:r>
          </a:p>
          <a:p>
            <a:pPr marL="0" indent="0">
              <a:buNone/>
            </a:pPr>
            <a:endParaRPr lang="en-US" sz="2800" dirty="0"/>
          </a:p>
          <a:p>
            <a:r>
              <a:rPr lang="en-US" sz="2800" dirty="0"/>
              <a:t>Regional Institutions: European Union , SAARC</a:t>
            </a:r>
          </a:p>
          <a:p>
            <a:pPr marL="0" indent="0">
              <a:buNone/>
            </a:pPr>
            <a:endParaRPr lang="en-US" sz="2800" dirty="0"/>
          </a:p>
          <a:p>
            <a:r>
              <a:rPr lang="en-US" sz="2800" dirty="0"/>
              <a:t>Impact of International agreements on Domestic laws</a:t>
            </a:r>
          </a:p>
        </p:txBody>
      </p:sp>
    </p:spTree>
    <p:extLst>
      <p:ext uri="{BB962C8B-B14F-4D97-AF65-F5344CB8AC3E}">
        <p14:creationId xmlns:p14="http://schemas.microsoft.com/office/powerpoint/2010/main" val="3168457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B73D8-E82A-5944-8D57-BA6DE7F2DB55}"/>
              </a:ext>
            </a:extLst>
          </p:cNvPr>
          <p:cNvSpPr>
            <a:spLocks noGrp="1"/>
          </p:cNvSpPr>
          <p:nvPr>
            <p:ph type="title"/>
          </p:nvPr>
        </p:nvSpPr>
        <p:spPr/>
        <p:txBody>
          <a:bodyPr/>
          <a:lstStyle/>
          <a:p>
            <a:br>
              <a:rPr lang="en-IN" dirty="0"/>
            </a:br>
            <a:endParaRPr lang="en-US" dirty="0"/>
          </a:p>
        </p:txBody>
      </p:sp>
      <p:pic>
        <p:nvPicPr>
          <p:cNvPr id="5" name="Content Placeholder 4" descr="A close up of a pen&#10;&#10;Description automatically generated">
            <a:extLst>
              <a:ext uri="{FF2B5EF4-FFF2-40B4-BE49-F238E27FC236}">
                <a16:creationId xmlns:a16="http://schemas.microsoft.com/office/drawing/2014/main" id="{BD938F3A-4983-794F-BFA3-67930BFAFC09}"/>
              </a:ext>
            </a:extLst>
          </p:cNvPr>
          <p:cNvPicPr>
            <a:picLocks noGrp="1" noChangeAspect="1"/>
          </p:cNvPicPr>
          <p:nvPr>
            <p:ph idx="1"/>
          </p:nvPr>
        </p:nvPicPr>
        <p:blipFill>
          <a:blip r:embed="rId2"/>
          <a:stretch>
            <a:fillRect/>
          </a:stretch>
        </p:blipFill>
        <p:spPr>
          <a:xfrm>
            <a:off x="2400300" y="1214438"/>
            <a:ext cx="7962900" cy="4084618"/>
          </a:xfrm>
        </p:spPr>
      </p:pic>
    </p:spTree>
    <p:extLst>
      <p:ext uri="{BB962C8B-B14F-4D97-AF65-F5344CB8AC3E}">
        <p14:creationId xmlns:p14="http://schemas.microsoft.com/office/powerpoint/2010/main" val="3452497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996B8-BDB4-BA41-9D34-4113D3D95FA1}"/>
              </a:ext>
            </a:extLst>
          </p:cNvPr>
          <p:cNvSpPr>
            <a:spLocks noGrp="1"/>
          </p:cNvSpPr>
          <p:nvPr>
            <p:ph type="title"/>
          </p:nvPr>
        </p:nvSpPr>
        <p:spPr/>
        <p:txBody>
          <a:bodyPr/>
          <a:lstStyle/>
          <a:p>
            <a:r>
              <a:rPr lang="en-US" dirty="0"/>
              <a:t>Legal Positivism</a:t>
            </a:r>
          </a:p>
        </p:txBody>
      </p:sp>
      <p:sp>
        <p:nvSpPr>
          <p:cNvPr id="3" name="Content Placeholder 2">
            <a:extLst>
              <a:ext uri="{FF2B5EF4-FFF2-40B4-BE49-F238E27FC236}">
                <a16:creationId xmlns:a16="http://schemas.microsoft.com/office/drawing/2014/main" id="{07B1BAC8-A801-1E46-9F43-2F06246F919B}"/>
              </a:ext>
            </a:extLst>
          </p:cNvPr>
          <p:cNvSpPr>
            <a:spLocks noGrp="1"/>
          </p:cNvSpPr>
          <p:nvPr>
            <p:ph idx="1"/>
          </p:nvPr>
        </p:nvSpPr>
        <p:spPr/>
        <p:txBody>
          <a:bodyPr/>
          <a:lstStyle/>
          <a:p>
            <a:r>
              <a:rPr lang="en-US" sz="2400" b="1" i="1" dirty="0"/>
              <a:t>Major exponents:  </a:t>
            </a:r>
            <a:r>
              <a:rPr lang="en-US" sz="2400" dirty="0"/>
              <a:t>John Austin, Hans Kelson, HLA Hart, Joseph Raz.</a:t>
            </a:r>
          </a:p>
          <a:p>
            <a:r>
              <a:rPr lang="en-US" sz="2400" dirty="0"/>
              <a:t>Law is a concept based upon the notion of power and it need not be looked at from the perspective of moral concepts</a:t>
            </a:r>
          </a:p>
          <a:p>
            <a:r>
              <a:rPr lang="en-US" sz="2400" dirty="0"/>
              <a:t>Law and morality are devoid of any relationship or connection.</a:t>
            </a:r>
          </a:p>
          <a:p>
            <a:r>
              <a:rPr lang="en-US" sz="2400" dirty="0"/>
              <a:t>The legal validity of the norm shall be located in its source not content.</a:t>
            </a:r>
            <a:endParaRPr lang="en-IN" sz="2400" dirty="0"/>
          </a:p>
          <a:p>
            <a:endParaRPr lang="en-US" b="1" dirty="0"/>
          </a:p>
        </p:txBody>
      </p:sp>
    </p:spTree>
    <p:extLst>
      <p:ext uri="{BB962C8B-B14F-4D97-AF65-F5344CB8AC3E}">
        <p14:creationId xmlns:p14="http://schemas.microsoft.com/office/powerpoint/2010/main" val="3977812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5F217-AF79-0D42-9B87-FD107353AB62}"/>
              </a:ext>
            </a:extLst>
          </p:cNvPr>
          <p:cNvSpPr>
            <a:spLocks noGrp="1"/>
          </p:cNvSpPr>
          <p:nvPr>
            <p:ph type="title"/>
          </p:nvPr>
        </p:nvSpPr>
        <p:spPr/>
        <p:txBody>
          <a:bodyPr/>
          <a:lstStyle/>
          <a:p>
            <a:r>
              <a:rPr lang="en-US" dirty="0"/>
              <a:t>Positivistic Definition</a:t>
            </a:r>
          </a:p>
        </p:txBody>
      </p:sp>
      <p:sp>
        <p:nvSpPr>
          <p:cNvPr id="3" name="Content Placeholder 2">
            <a:extLst>
              <a:ext uri="{FF2B5EF4-FFF2-40B4-BE49-F238E27FC236}">
                <a16:creationId xmlns:a16="http://schemas.microsoft.com/office/drawing/2014/main" id="{BAAE95FA-479F-6E44-91A4-5101F0FE89A0}"/>
              </a:ext>
            </a:extLst>
          </p:cNvPr>
          <p:cNvSpPr>
            <a:spLocks noGrp="1"/>
          </p:cNvSpPr>
          <p:nvPr>
            <p:ph idx="1"/>
          </p:nvPr>
        </p:nvSpPr>
        <p:spPr/>
        <p:txBody>
          <a:bodyPr>
            <a:normAutofit lnSpcReduction="10000"/>
          </a:bodyPr>
          <a:lstStyle/>
          <a:p>
            <a:pPr algn="just"/>
            <a:r>
              <a:rPr lang="en-US" sz="2400" b="1" dirty="0"/>
              <a:t>Austin</a:t>
            </a:r>
            <a:r>
              <a:rPr lang="en-US" sz="2400" dirty="0"/>
              <a:t>- Law is a command given by a determinate political superior to an political inferior enforced by sanction.</a:t>
            </a:r>
          </a:p>
          <a:p>
            <a:pPr marL="0" indent="0" algn="just">
              <a:buNone/>
            </a:pPr>
            <a:endParaRPr lang="en-US" sz="2400" dirty="0"/>
          </a:p>
          <a:p>
            <a:pPr algn="just"/>
            <a:r>
              <a:rPr lang="en-US" sz="2400" b="1" dirty="0" err="1"/>
              <a:t>Kelsen</a:t>
            </a:r>
            <a:r>
              <a:rPr lang="en-US" sz="2400" dirty="0"/>
              <a:t> gave a ‘pure theory of law’. The science of law to Kelson is the knowledge of hierarchy of normative relations. All norms derive their power from the ultimate norm called </a:t>
            </a:r>
            <a:r>
              <a:rPr lang="en-US" sz="2400" i="1" dirty="0" err="1"/>
              <a:t>Grundnorm</a:t>
            </a:r>
            <a:r>
              <a:rPr lang="en-US" sz="2400" dirty="0"/>
              <a:t>.</a:t>
            </a:r>
          </a:p>
          <a:p>
            <a:pPr algn="just"/>
            <a:r>
              <a:rPr lang="en-US" sz="2400" b="1" dirty="0"/>
              <a:t>HLA Hart: </a:t>
            </a:r>
            <a:r>
              <a:rPr lang="en-US" sz="2400" dirty="0"/>
              <a:t>Primary and secondary rules together form a legal system. Primary rules impose obligations and secondary rules inform how to enact, amend and enforce a law</a:t>
            </a:r>
          </a:p>
          <a:p>
            <a:pPr marL="0" indent="0" algn="just">
              <a:buNone/>
            </a:pPr>
            <a:endParaRPr lang="en-US" sz="2400" dirty="0"/>
          </a:p>
        </p:txBody>
      </p:sp>
    </p:spTree>
    <p:extLst>
      <p:ext uri="{BB962C8B-B14F-4D97-AF65-F5344CB8AC3E}">
        <p14:creationId xmlns:p14="http://schemas.microsoft.com/office/powerpoint/2010/main" val="168818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ACFC7-872F-044A-A4E3-5C32A09BA670}"/>
              </a:ext>
            </a:extLst>
          </p:cNvPr>
          <p:cNvSpPr>
            <a:spLocks noGrp="1"/>
          </p:cNvSpPr>
          <p:nvPr>
            <p:ph type="title"/>
          </p:nvPr>
        </p:nvSpPr>
        <p:spPr>
          <a:xfrm>
            <a:off x="1371600" y="372650"/>
            <a:ext cx="9601200" cy="679537"/>
          </a:xfrm>
        </p:spPr>
        <p:txBody>
          <a:bodyPr>
            <a:normAutofit fontScale="90000"/>
          </a:bodyPr>
          <a:lstStyle/>
          <a:p>
            <a:r>
              <a:rPr lang="en-US" dirty="0"/>
              <a:t>Natural Law Theory</a:t>
            </a:r>
          </a:p>
        </p:txBody>
      </p:sp>
      <p:sp>
        <p:nvSpPr>
          <p:cNvPr id="3" name="Content Placeholder 2">
            <a:extLst>
              <a:ext uri="{FF2B5EF4-FFF2-40B4-BE49-F238E27FC236}">
                <a16:creationId xmlns:a16="http://schemas.microsoft.com/office/drawing/2014/main" id="{1C6127FF-06A3-C34B-9C19-44E229C112E2}"/>
              </a:ext>
            </a:extLst>
          </p:cNvPr>
          <p:cNvSpPr>
            <a:spLocks noGrp="1"/>
          </p:cNvSpPr>
          <p:nvPr>
            <p:ph idx="1"/>
          </p:nvPr>
        </p:nvSpPr>
        <p:spPr>
          <a:xfrm>
            <a:off x="1371600" y="1052187"/>
            <a:ext cx="9601200" cy="5674289"/>
          </a:xfrm>
        </p:spPr>
        <p:txBody>
          <a:bodyPr>
            <a:normAutofit fontScale="92500" lnSpcReduction="20000"/>
          </a:bodyPr>
          <a:lstStyle/>
          <a:p>
            <a:pPr marL="0" indent="0">
              <a:buNone/>
            </a:pPr>
            <a:r>
              <a:rPr lang="en-US" b="1" i="1" dirty="0"/>
              <a:t>Main Exponents: </a:t>
            </a:r>
            <a:r>
              <a:rPr lang="en-US" dirty="0"/>
              <a:t>Thomas </a:t>
            </a:r>
            <a:r>
              <a:rPr lang="en-US" dirty="0" err="1"/>
              <a:t>Acquinas</a:t>
            </a:r>
            <a:r>
              <a:rPr lang="en-US" dirty="0"/>
              <a:t>, Lon Fuller and Ronald Dworkin</a:t>
            </a:r>
          </a:p>
          <a:p>
            <a:r>
              <a:rPr lang="en-US" dirty="0"/>
              <a:t>There is necessary Connection between law and morality</a:t>
            </a:r>
          </a:p>
          <a:p>
            <a:pPr marL="0" indent="0">
              <a:buNone/>
            </a:pPr>
            <a:endParaRPr lang="en-US" dirty="0"/>
          </a:p>
          <a:p>
            <a:r>
              <a:rPr lang="en-US" b="1" dirty="0"/>
              <a:t>Thomas </a:t>
            </a:r>
            <a:r>
              <a:rPr lang="en-US" b="1" dirty="0" err="1"/>
              <a:t>Acquinas</a:t>
            </a:r>
            <a:r>
              <a:rPr lang="en-US" b="1" dirty="0"/>
              <a:t> </a:t>
            </a:r>
            <a:r>
              <a:rPr lang="en-US" dirty="0"/>
              <a:t>Divine conception of Law</a:t>
            </a:r>
          </a:p>
          <a:p>
            <a:r>
              <a:rPr lang="en-US" b="1" dirty="0"/>
              <a:t>Lon Fuller’s</a:t>
            </a:r>
            <a:r>
              <a:rPr lang="en-US" dirty="0"/>
              <a:t> Inner Morality of Law</a:t>
            </a:r>
          </a:p>
          <a:p>
            <a:pPr lvl="0">
              <a:lnSpc>
                <a:spcPct val="110000"/>
              </a:lnSpc>
              <a:buFont typeface="Courier New" panose="02070309020205020404" pitchFamily="49" charset="0"/>
              <a:buChar char="o"/>
            </a:pPr>
            <a:r>
              <a:rPr lang="en-US" dirty="0"/>
              <a:t>The rules must be general </a:t>
            </a:r>
            <a:endParaRPr lang="en-IN" dirty="0"/>
          </a:p>
          <a:p>
            <a:pPr lvl="0">
              <a:lnSpc>
                <a:spcPct val="110000"/>
              </a:lnSpc>
              <a:buFont typeface="Courier New" panose="02070309020205020404" pitchFamily="49" charset="0"/>
              <a:buChar char="o"/>
            </a:pPr>
            <a:r>
              <a:rPr lang="en-US" dirty="0"/>
              <a:t>The rules must be promulgated </a:t>
            </a:r>
            <a:endParaRPr lang="en-IN" dirty="0"/>
          </a:p>
          <a:p>
            <a:pPr lvl="0">
              <a:lnSpc>
                <a:spcPct val="110000"/>
              </a:lnSpc>
              <a:buFont typeface="Courier New" panose="02070309020205020404" pitchFamily="49" charset="0"/>
              <a:buChar char="o"/>
            </a:pPr>
            <a:r>
              <a:rPr lang="en-US" dirty="0"/>
              <a:t>Retroactive rulemaking and application must be minimized </a:t>
            </a:r>
            <a:endParaRPr lang="en-IN" dirty="0"/>
          </a:p>
          <a:p>
            <a:pPr lvl="0">
              <a:lnSpc>
                <a:spcPct val="110000"/>
              </a:lnSpc>
              <a:buFont typeface="Courier New" panose="02070309020205020404" pitchFamily="49" charset="0"/>
              <a:buChar char="o"/>
            </a:pPr>
            <a:r>
              <a:rPr lang="en-US" dirty="0"/>
              <a:t>The rules must be understandable </a:t>
            </a:r>
            <a:endParaRPr lang="en-IN" dirty="0"/>
          </a:p>
          <a:p>
            <a:pPr lvl="0">
              <a:lnSpc>
                <a:spcPct val="110000"/>
              </a:lnSpc>
              <a:buFont typeface="Courier New" panose="02070309020205020404" pitchFamily="49" charset="0"/>
              <a:buChar char="o"/>
            </a:pPr>
            <a:r>
              <a:rPr lang="en-US" dirty="0"/>
              <a:t>The rules must not be contradictory</a:t>
            </a:r>
            <a:endParaRPr lang="en-IN" dirty="0"/>
          </a:p>
          <a:p>
            <a:pPr lvl="0">
              <a:lnSpc>
                <a:spcPct val="110000"/>
              </a:lnSpc>
              <a:buFont typeface="Courier New" panose="02070309020205020404" pitchFamily="49" charset="0"/>
              <a:buChar char="o"/>
            </a:pPr>
            <a:r>
              <a:rPr lang="en-US" dirty="0"/>
              <a:t>The rules must not be impossible to obey </a:t>
            </a:r>
            <a:endParaRPr lang="en-IN" dirty="0"/>
          </a:p>
          <a:p>
            <a:pPr lvl="0">
              <a:lnSpc>
                <a:spcPct val="110000"/>
              </a:lnSpc>
              <a:buFont typeface="Courier New" panose="02070309020205020404" pitchFamily="49" charset="0"/>
              <a:buChar char="o"/>
            </a:pPr>
            <a:r>
              <a:rPr lang="en-US" dirty="0"/>
              <a:t>The rules must be relatively constant through time and </a:t>
            </a:r>
            <a:endParaRPr lang="en-IN" dirty="0"/>
          </a:p>
          <a:p>
            <a:pPr>
              <a:lnSpc>
                <a:spcPct val="110000"/>
              </a:lnSpc>
              <a:buFont typeface="Courier New" panose="02070309020205020404" pitchFamily="49" charset="0"/>
              <a:buChar char="o"/>
            </a:pPr>
            <a:r>
              <a:rPr lang="en-US" dirty="0"/>
              <a:t>There should be congruence between rules as announced</a:t>
            </a:r>
          </a:p>
          <a:p>
            <a:pPr>
              <a:buFont typeface="Wingdings" pitchFamily="2" charset="2"/>
              <a:buChar char="§"/>
            </a:pPr>
            <a:r>
              <a:rPr lang="en-US" b="1" dirty="0"/>
              <a:t>Ronald Dworkin: </a:t>
            </a:r>
            <a:r>
              <a:rPr lang="en-US" dirty="0"/>
              <a:t>law is not merely a system of rules, but there are also principles, policies and other sort of standards that govern the legal system.</a:t>
            </a:r>
          </a:p>
        </p:txBody>
      </p:sp>
    </p:spTree>
    <p:extLst>
      <p:ext uri="{BB962C8B-B14F-4D97-AF65-F5344CB8AC3E}">
        <p14:creationId xmlns:p14="http://schemas.microsoft.com/office/powerpoint/2010/main" val="3574678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148F1-D1A8-824F-8745-576618864B40}"/>
              </a:ext>
            </a:extLst>
          </p:cNvPr>
          <p:cNvSpPr>
            <a:spLocks noGrp="1"/>
          </p:cNvSpPr>
          <p:nvPr>
            <p:ph type="title"/>
          </p:nvPr>
        </p:nvSpPr>
        <p:spPr/>
        <p:txBody>
          <a:bodyPr/>
          <a:lstStyle/>
          <a:p>
            <a:r>
              <a:rPr lang="en-US" dirty="0"/>
              <a:t>Idealistic Definition</a:t>
            </a:r>
          </a:p>
        </p:txBody>
      </p:sp>
      <p:sp>
        <p:nvSpPr>
          <p:cNvPr id="3" name="Content Placeholder 2">
            <a:extLst>
              <a:ext uri="{FF2B5EF4-FFF2-40B4-BE49-F238E27FC236}">
                <a16:creationId xmlns:a16="http://schemas.microsoft.com/office/drawing/2014/main" id="{24737C50-80DD-A148-910E-072194C35A59}"/>
              </a:ext>
            </a:extLst>
          </p:cNvPr>
          <p:cNvSpPr>
            <a:spLocks noGrp="1"/>
          </p:cNvSpPr>
          <p:nvPr>
            <p:ph idx="1"/>
          </p:nvPr>
        </p:nvSpPr>
        <p:spPr>
          <a:xfrm>
            <a:off x="1371600" y="1400176"/>
            <a:ext cx="9601200" cy="5276198"/>
          </a:xfrm>
        </p:spPr>
        <p:txBody>
          <a:bodyPr>
            <a:noAutofit/>
          </a:bodyPr>
          <a:lstStyle/>
          <a:p>
            <a:pPr algn="just"/>
            <a:r>
              <a:rPr lang="en-US" sz="2200" b="1" dirty="0" err="1"/>
              <a:t>Ulpine</a:t>
            </a:r>
            <a:r>
              <a:rPr lang="en-US" sz="2200" dirty="0"/>
              <a:t> defined Law as “the art or science of what is equitable and good.”</a:t>
            </a:r>
          </a:p>
          <a:p>
            <a:pPr marL="0" indent="0" algn="just">
              <a:buNone/>
            </a:pPr>
            <a:endParaRPr lang="en-US" sz="2200" dirty="0"/>
          </a:p>
          <a:p>
            <a:pPr algn="just"/>
            <a:r>
              <a:rPr lang="en-US" sz="2200" dirty="0"/>
              <a:t> </a:t>
            </a:r>
            <a:r>
              <a:rPr lang="en-US" sz="2200" b="1" dirty="0"/>
              <a:t>Cicero</a:t>
            </a:r>
            <a:r>
              <a:rPr lang="en-US" sz="2200" dirty="0"/>
              <a:t> said that Law is “the highest reason implanted in nature.” </a:t>
            </a:r>
          </a:p>
          <a:p>
            <a:pPr marL="0" indent="0" algn="just">
              <a:buNone/>
            </a:pPr>
            <a:endParaRPr lang="en-US" sz="2200" dirty="0"/>
          </a:p>
          <a:p>
            <a:pPr algn="just"/>
            <a:r>
              <a:rPr lang="en-US" sz="2200" b="1" dirty="0"/>
              <a:t>Justinian’s</a:t>
            </a:r>
            <a:r>
              <a:rPr lang="en-US" sz="2200" dirty="0"/>
              <a:t> Digest defines Law as “the standard of what is just and unjust.” </a:t>
            </a:r>
          </a:p>
          <a:p>
            <a:pPr marL="0" indent="0" algn="just">
              <a:buNone/>
            </a:pPr>
            <a:endParaRPr lang="en-US" sz="2200" dirty="0"/>
          </a:p>
          <a:p>
            <a:pPr algn="just"/>
            <a:r>
              <a:rPr lang="en-US" sz="2200" b="1" dirty="0"/>
              <a:t>Ancient Hindu</a:t>
            </a:r>
            <a:r>
              <a:rPr lang="en-US" sz="2200" dirty="0"/>
              <a:t> view was that ‘law’ is the command of God and not of any political sovereign. Everybody including the ruler, is bound to obey it. </a:t>
            </a:r>
          </a:p>
          <a:p>
            <a:pPr marL="0" indent="0" algn="just">
              <a:buNone/>
            </a:pPr>
            <a:endParaRPr lang="en-US" sz="2200" dirty="0"/>
          </a:p>
          <a:p>
            <a:pPr algn="just"/>
            <a:r>
              <a:rPr lang="en-US" sz="2200" b="1" dirty="0"/>
              <a:t>Salmond,</a:t>
            </a:r>
            <a:r>
              <a:rPr lang="en-US" sz="2200" dirty="0"/>
              <a:t> the prominent modern idealistic thinker, defines law as “the body of principles recognized and applied by the State in the administration of justice.” </a:t>
            </a:r>
          </a:p>
        </p:txBody>
      </p:sp>
    </p:spTree>
    <p:extLst>
      <p:ext uri="{BB962C8B-B14F-4D97-AF65-F5344CB8AC3E}">
        <p14:creationId xmlns:p14="http://schemas.microsoft.com/office/powerpoint/2010/main" val="2327751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415AA-1B4D-1E45-82F5-2B143DB5ADCB}"/>
              </a:ext>
            </a:extLst>
          </p:cNvPr>
          <p:cNvSpPr>
            <a:spLocks noGrp="1"/>
          </p:cNvSpPr>
          <p:nvPr>
            <p:ph type="title"/>
          </p:nvPr>
        </p:nvSpPr>
        <p:spPr/>
        <p:txBody>
          <a:bodyPr/>
          <a:lstStyle/>
          <a:p>
            <a:r>
              <a:rPr lang="en-IN" dirty="0"/>
              <a:t>Historical School</a:t>
            </a:r>
            <a:br>
              <a:rPr lang="en-IN" i="1" dirty="0"/>
            </a:br>
            <a:endParaRPr lang="en-US" dirty="0"/>
          </a:p>
        </p:txBody>
      </p:sp>
      <p:sp>
        <p:nvSpPr>
          <p:cNvPr id="3" name="Content Placeholder 2">
            <a:extLst>
              <a:ext uri="{FF2B5EF4-FFF2-40B4-BE49-F238E27FC236}">
                <a16:creationId xmlns:a16="http://schemas.microsoft.com/office/drawing/2014/main" id="{A8347308-F51A-E64A-BD34-8050A9066574}"/>
              </a:ext>
            </a:extLst>
          </p:cNvPr>
          <p:cNvSpPr>
            <a:spLocks noGrp="1"/>
          </p:cNvSpPr>
          <p:nvPr>
            <p:ph idx="1"/>
          </p:nvPr>
        </p:nvSpPr>
        <p:spPr/>
        <p:txBody>
          <a:bodyPr/>
          <a:lstStyle/>
          <a:p>
            <a:r>
              <a:rPr lang="en-US" b="1" i="1" dirty="0"/>
              <a:t>Main Exponents: </a:t>
            </a:r>
            <a:r>
              <a:rPr lang="en-IN" dirty="0"/>
              <a:t>Friedrich Carl von Savigny and Sir Henry Maine</a:t>
            </a:r>
            <a:r>
              <a:rPr lang="en-US" dirty="0"/>
              <a:t> </a:t>
            </a:r>
          </a:p>
          <a:p>
            <a:r>
              <a:rPr lang="en-US" dirty="0"/>
              <a:t>Law is the reflection of the spirit of the people (</a:t>
            </a:r>
            <a:r>
              <a:rPr lang="en-US" i="1" dirty="0" err="1"/>
              <a:t>Volksgeist</a:t>
            </a:r>
            <a:r>
              <a:rPr lang="en-US" dirty="0"/>
              <a:t>)</a:t>
            </a:r>
          </a:p>
          <a:p>
            <a:pPr lvl="0"/>
            <a:r>
              <a:rPr lang="en-US" dirty="0"/>
              <a:t>According to Savigny there are following four characteristics of law</a:t>
            </a:r>
          </a:p>
          <a:p>
            <a:pPr marL="457200" lvl="0" indent="-457200">
              <a:buFont typeface="+mj-lt"/>
              <a:buAutoNum type="arabicPeriod"/>
            </a:pPr>
            <a:r>
              <a:rPr lang="en-US" dirty="0"/>
              <a:t>Law is a matter of unconscious and organic growth. Therefore, law is found and not made.</a:t>
            </a:r>
            <a:r>
              <a:rPr lang="en-IN" dirty="0"/>
              <a:t> </a:t>
            </a:r>
          </a:p>
          <a:p>
            <a:pPr marL="457200" lvl="0" indent="-457200">
              <a:buFont typeface="+mj-lt"/>
              <a:buAutoNum type="arabicPeriod"/>
            </a:pPr>
            <a:r>
              <a:rPr lang="en-US" dirty="0"/>
              <a:t>Law is not universal in its nature. Like language, it varies with people and age</a:t>
            </a:r>
            <a:r>
              <a:rPr lang="en-IN" dirty="0"/>
              <a:t> </a:t>
            </a:r>
          </a:p>
          <a:p>
            <a:pPr marL="457200" lvl="0" indent="-457200">
              <a:buFont typeface="+mj-lt"/>
              <a:buAutoNum type="arabicPeriod"/>
            </a:pPr>
            <a:r>
              <a:rPr lang="en-IN" dirty="0"/>
              <a:t>Customs are superior to legislations</a:t>
            </a:r>
          </a:p>
          <a:p>
            <a:pPr marL="457200" lvl="0" indent="-457200">
              <a:buFont typeface="+mj-lt"/>
              <a:buAutoNum type="arabicPeriod"/>
            </a:pPr>
            <a:r>
              <a:rPr lang="en-IN" dirty="0"/>
              <a:t>Jurists </a:t>
            </a:r>
            <a:r>
              <a:rPr lang="en-IN"/>
              <a:t>are more </a:t>
            </a:r>
            <a:r>
              <a:rPr lang="en-IN" dirty="0"/>
              <a:t>important than legislators.</a:t>
            </a:r>
          </a:p>
          <a:p>
            <a:endParaRPr lang="en-US" dirty="0"/>
          </a:p>
          <a:p>
            <a:endParaRPr lang="en-US" dirty="0"/>
          </a:p>
        </p:txBody>
      </p:sp>
    </p:spTree>
    <p:extLst>
      <p:ext uri="{BB962C8B-B14F-4D97-AF65-F5344CB8AC3E}">
        <p14:creationId xmlns:p14="http://schemas.microsoft.com/office/powerpoint/2010/main" val="388728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AE711-8F2C-EE47-B85D-7C1518CFD735}"/>
              </a:ext>
            </a:extLst>
          </p:cNvPr>
          <p:cNvSpPr>
            <a:spLocks noGrp="1"/>
          </p:cNvSpPr>
          <p:nvPr>
            <p:ph type="title"/>
          </p:nvPr>
        </p:nvSpPr>
        <p:spPr/>
        <p:txBody>
          <a:bodyPr/>
          <a:lstStyle/>
          <a:p>
            <a:r>
              <a:rPr lang="en-US" dirty="0"/>
              <a:t>Sociological School</a:t>
            </a:r>
          </a:p>
        </p:txBody>
      </p:sp>
      <p:sp>
        <p:nvSpPr>
          <p:cNvPr id="3" name="Content Placeholder 2">
            <a:extLst>
              <a:ext uri="{FF2B5EF4-FFF2-40B4-BE49-F238E27FC236}">
                <a16:creationId xmlns:a16="http://schemas.microsoft.com/office/drawing/2014/main" id="{4FC814A9-ADEB-3143-AEA7-A3F8CE55CF45}"/>
              </a:ext>
            </a:extLst>
          </p:cNvPr>
          <p:cNvSpPr>
            <a:spLocks noGrp="1"/>
          </p:cNvSpPr>
          <p:nvPr>
            <p:ph idx="1"/>
          </p:nvPr>
        </p:nvSpPr>
        <p:spPr>
          <a:xfrm>
            <a:off x="1371600" y="2286000"/>
            <a:ext cx="9601200" cy="4189956"/>
          </a:xfrm>
        </p:spPr>
        <p:txBody>
          <a:bodyPr>
            <a:normAutofit/>
          </a:bodyPr>
          <a:lstStyle/>
          <a:p>
            <a:r>
              <a:rPr lang="en-US" b="1" i="1" dirty="0"/>
              <a:t>Main Exponents:  </a:t>
            </a:r>
            <a:r>
              <a:rPr lang="en-US" dirty="0"/>
              <a:t>Leon </a:t>
            </a:r>
            <a:r>
              <a:rPr lang="en-US" dirty="0" err="1"/>
              <a:t>Duguit</a:t>
            </a:r>
            <a:r>
              <a:rPr lang="en-US" dirty="0"/>
              <a:t>, </a:t>
            </a:r>
            <a:r>
              <a:rPr lang="en-US" dirty="0" err="1"/>
              <a:t>Ihering</a:t>
            </a:r>
            <a:r>
              <a:rPr lang="en-US" dirty="0"/>
              <a:t> and Roscoe Pound</a:t>
            </a:r>
          </a:p>
          <a:p>
            <a:pPr marL="0" indent="0">
              <a:buNone/>
            </a:pPr>
            <a:endParaRPr lang="en-US" dirty="0"/>
          </a:p>
          <a:p>
            <a:r>
              <a:rPr lang="en-IN" dirty="0"/>
              <a:t>law as a social phenomenon.</a:t>
            </a:r>
          </a:p>
          <a:p>
            <a:r>
              <a:rPr lang="en-IN" dirty="0"/>
              <a:t>Reject any absolutist conception of state power and abstract conception of rights</a:t>
            </a:r>
          </a:p>
          <a:p>
            <a:r>
              <a:rPr lang="en-IN" dirty="0"/>
              <a:t>Basis of law is in the fact that humans are social animals endowed with a universal sense or instinct of solidarity and social interdependence.</a:t>
            </a:r>
          </a:p>
          <a:p>
            <a:r>
              <a:rPr lang="en-IN" dirty="0"/>
              <a:t>According to </a:t>
            </a:r>
            <a:r>
              <a:rPr lang="en-IN" dirty="0" err="1"/>
              <a:t>Ihering</a:t>
            </a:r>
            <a:r>
              <a:rPr lang="en-IN" dirty="0"/>
              <a:t> </a:t>
            </a:r>
            <a:r>
              <a:rPr lang="en-IN" dirty="0" err="1"/>
              <a:t>i</a:t>
            </a:r>
            <a:r>
              <a:rPr lang="en-IN" dirty="0"/>
              <a:t>)Law has a coercive character ;ii)it has only a relative value; and iii)it has to be evaluated in the social context </a:t>
            </a:r>
          </a:p>
          <a:p>
            <a:r>
              <a:rPr lang="en-US" dirty="0"/>
              <a:t>Roscoe pound says law is a tool to harmonize social interest that may be in conflict.</a:t>
            </a:r>
            <a:r>
              <a:rPr lang="en-IN" dirty="0"/>
              <a:t> </a:t>
            </a:r>
          </a:p>
          <a:p>
            <a:endParaRPr lang="en-US" dirty="0"/>
          </a:p>
          <a:p>
            <a:endParaRPr lang="en-US" b="1" i="1" dirty="0"/>
          </a:p>
        </p:txBody>
      </p:sp>
    </p:spTree>
    <p:extLst>
      <p:ext uri="{BB962C8B-B14F-4D97-AF65-F5344CB8AC3E}">
        <p14:creationId xmlns:p14="http://schemas.microsoft.com/office/powerpoint/2010/main" val="3315826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3A227-F98E-864D-BC82-042C9E790AA8}"/>
              </a:ext>
            </a:extLst>
          </p:cNvPr>
          <p:cNvSpPr>
            <a:spLocks noGrp="1"/>
          </p:cNvSpPr>
          <p:nvPr>
            <p:ph type="title"/>
          </p:nvPr>
        </p:nvSpPr>
        <p:spPr/>
        <p:txBody>
          <a:bodyPr/>
          <a:lstStyle/>
          <a:p>
            <a:r>
              <a:rPr lang="en-US" dirty="0"/>
              <a:t>Sociological Definition</a:t>
            </a:r>
          </a:p>
        </p:txBody>
      </p:sp>
      <p:sp>
        <p:nvSpPr>
          <p:cNvPr id="3" name="Content Placeholder 2">
            <a:extLst>
              <a:ext uri="{FF2B5EF4-FFF2-40B4-BE49-F238E27FC236}">
                <a16:creationId xmlns:a16="http://schemas.microsoft.com/office/drawing/2014/main" id="{6C6FE3EB-9245-A048-9011-6A3CF9BEF2F9}"/>
              </a:ext>
            </a:extLst>
          </p:cNvPr>
          <p:cNvSpPr>
            <a:spLocks noGrp="1"/>
          </p:cNvSpPr>
          <p:nvPr>
            <p:ph idx="1"/>
          </p:nvPr>
        </p:nvSpPr>
        <p:spPr/>
        <p:txBody>
          <a:bodyPr>
            <a:normAutofit/>
          </a:bodyPr>
          <a:lstStyle/>
          <a:p>
            <a:pPr algn="just"/>
            <a:r>
              <a:rPr lang="en-US" sz="2400" b="1" dirty="0" err="1"/>
              <a:t>Duguit</a:t>
            </a:r>
            <a:r>
              <a:rPr lang="en-US" sz="2400" dirty="0"/>
              <a:t> defines law as “essentially and exclusively as social fact.” </a:t>
            </a:r>
          </a:p>
          <a:p>
            <a:pPr algn="just"/>
            <a:r>
              <a:rPr lang="en-US" sz="2400" b="1" dirty="0" err="1"/>
              <a:t>Ihering</a:t>
            </a:r>
            <a:r>
              <a:rPr lang="en-US" sz="2400" b="1" dirty="0"/>
              <a:t> </a:t>
            </a:r>
            <a:r>
              <a:rPr lang="en-US" sz="2400" dirty="0"/>
              <a:t>defines law as “the form of the guarantee of the conditions of life of society, assured by State’s power of constraint”. </a:t>
            </a:r>
          </a:p>
          <a:p>
            <a:pPr algn="just"/>
            <a:r>
              <a:rPr lang="en-US" sz="2400" b="1" dirty="0"/>
              <a:t>Roscoe Pound</a:t>
            </a:r>
            <a:r>
              <a:rPr lang="en-US" sz="2400" dirty="0"/>
              <a:t> - Law as an an instrument of social engineering. It reduces friction caused by conflicting pulls of political philosophy, economic interests and ethical values constantly struggling for recognition.</a:t>
            </a:r>
          </a:p>
        </p:txBody>
      </p:sp>
    </p:spTree>
    <p:extLst>
      <p:ext uri="{BB962C8B-B14F-4D97-AF65-F5344CB8AC3E}">
        <p14:creationId xmlns:p14="http://schemas.microsoft.com/office/powerpoint/2010/main" val="95761020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{48BB07DC-A089-A749-9611-2950E7C073A2}tf10001072</Template>
  <TotalTime>408</TotalTime>
  <Words>1762</Words>
  <Application>Microsoft Macintosh PowerPoint</Application>
  <PresentationFormat>Widescreen</PresentationFormat>
  <Paragraphs>229</Paragraphs>
  <Slides>29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Bookman Old Style</vt:lpstr>
      <vt:lpstr>Calibri</vt:lpstr>
      <vt:lpstr>Courier New</vt:lpstr>
      <vt:lpstr>Franklin Gothic Book</vt:lpstr>
      <vt:lpstr>Wingdings</vt:lpstr>
      <vt:lpstr>Crop</vt:lpstr>
      <vt:lpstr>Introduction to Law</vt:lpstr>
      <vt:lpstr>What is Law?</vt:lpstr>
      <vt:lpstr>Legal Positivism</vt:lpstr>
      <vt:lpstr>Positivistic Definition</vt:lpstr>
      <vt:lpstr>Natural Law Theory</vt:lpstr>
      <vt:lpstr>Idealistic Definition</vt:lpstr>
      <vt:lpstr>Historical School </vt:lpstr>
      <vt:lpstr>Sociological School</vt:lpstr>
      <vt:lpstr>Sociological Definition</vt:lpstr>
      <vt:lpstr>Realist Definition</vt:lpstr>
      <vt:lpstr>Global Legal Systems</vt:lpstr>
      <vt:lpstr>Global Legal Systems</vt:lpstr>
      <vt:lpstr>Sources of Law</vt:lpstr>
      <vt:lpstr>Customs</vt:lpstr>
      <vt:lpstr>Judicial Precedents</vt:lpstr>
      <vt:lpstr>Hierarchy of Indian Courts</vt:lpstr>
      <vt:lpstr>PowerPoint Presentation</vt:lpstr>
      <vt:lpstr>Statutes or Legislation </vt:lpstr>
      <vt:lpstr>Personal Law </vt:lpstr>
      <vt:lpstr>Secondary Source of Law</vt:lpstr>
      <vt:lpstr>CLASSIFICATION OF LAWS </vt:lpstr>
      <vt:lpstr>PowerPoint Presentation</vt:lpstr>
      <vt:lpstr>OPERATIVE TOOLS OF LAW </vt:lpstr>
      <vt:lpstr>PowerPoint Presentation</vt:lpstr>
      <vt:lpstr>REMEDIES UNDER LAW  </vt:lpstr>
      <vt:lpstr>REMEDIES UNDER LAW</vt:lpstr>
      <vt:lpstr>REMEDIES UNDER LAW</vt:lpstr>
      <vt:lpstr>LEGAL SYSTEM AMONGST INTERNATIONAL INSTITUTIONS AND COUNTRIES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Law</dc:title>
  <dc:creator>User10960</dc:creator>
  <cp:lastModifiedBy>User10960</cp:lastModifiedBy>
  <cp:revision>36</cp:revision>
  <dcterms:created xsi:type="dcterms:W3CDTF">2019-09-11T11:56:09Z</dcterms:created>
  <dcterms:modified xsi:type="dcterms:W3CDTF">2019-09-12T09:32:23Z</dcterms:modified>
</cp:coreProperties>
</file>